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78" r:id="rId2"/>
    <p:sldId id="280" r:id="rId3"/>
    <p:sldId id="308" r:id="rId4"/>
    <p:sldId id="309" r:id="rId5"/>
    <p:sldId id="312" r:id="rId6"/>
    <p:sldId id="313" r:id="rId7"/>
    <p:sldId id="288" r:id="rId8"/>
    <p:sldId id="318" r:id="rId9"/>
    <p:sldId id="296" r:id="rId10"/>
    <p:sldId id="299" r:id="rId11"/>
    <p:sldId id="295" r:id="rId12"/>
    <p:sldId id="292" r:id="rId13"/>
    <p:sldId id="298" r:id="rId14"/>
    <p:sldId id="300" r:id="rId15"/>
    <p:sldId id="301" r:id="rId16"/>
    <p:sldId id="302" r:id="rId17"/>
    <p:sldId id="303" r:id="rId18"/>
    <p:sldId id="310" r:id="rId19"/>
    <p:sldId id="314" r:id="rId20"/>
    <p:sldId id="315" r:id="rId21"/>
    <p:sldId id="293" r:id="rId22"/>
    <p:sldId id="297" r:id="rId23"/>
    <p:sldId id="304" r:id="rId24"/>
    <p:sldId id="305" r:id="rId25"/>
    <p:sldId id="311" r:id="rId26"/>
    <p:sldId id="307" r:id="rId27"/>
    <p:sldId id="294" r:id="rId28"/>
    <p:sldId id="317" r:id="rId29"/>
    <p:sldId id="316" r:id="rId30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7292A2E-F333-43FB-9621-5CBBE7FDCDCB}" styleName="淺色樣式 2 - 輔色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16" autoAdjust="0"/>
    <p:restoredTop sz="94715"/>
  </p:normalViewPr>
  <p:slideViewPr>
    <p:cSldViewPr snapToGrid="0">
      <p:cViewPr varScale="1">
        <p:scale>
          <a:sx n="64" d="100"/>
          <a:sy n="64" d="100"/>
        </p:scale>
        <p:origin x="640" y="44"/>
      </p:cViewPr>
      <p:guideLst>
        <p:guide orient="horz" pos="2160"/>
        <p:guide pos="3840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zh-CN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fld id="{D87F3704-19A4-4CF6-98A2-7D309F71F61D}" type="datetime1">
              <a:rPr lang="zh-CN" altLang="en-US"/>
              <a:pPr/>
              <a:t>2019/6/13</a:t>
            </a:fld>
            <a:endParaRPr lang="zh-CN" altLang="en-US" sz="1200"/>
          </a:p>
        </p:txBody>
      </p:sp>
      <p:sp>
        <p:nvSpPr>
          <p:cNvPr id="2052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sp>
      <p:sp>
        <p:nvSpPr>
          <p:cNvPr id="2053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defTabSz="0" eaLnBrk="0" hangingPunct="0">
              <a:spcBef>
                <a:spcPct val="30000"/>
              </a:spcBef>
              <a:buFontTx/>
              <a:buNone/>
            </a:pPr>
            <a:r>
              <a:rPr lang="zh-CN" sz="1200"/>
              <a:t>单击此处编辑母版文本样式</a:t>
            </a:r>
          </a:p>
          <a:p>
            <a:pPr defTabSz="0" eaLnBrk="0" hangingPunct="0">
              <a:spcBef>
                <a:spcPct val="30000"/>
              </a:spcBef>
              <a:buFontTx/>
              <a:buNone/>
            </a:pPr>
            <a:r>
              <a:rPr lang="zh-CN" sz="1200"/>
              <a:t>第二级</a:t>
            </a:r>
          </a:p>
          <a:p>
            <a:pPr defTabSz="0" eaLnBrk="0" hangingPunct="0">
              <a:spcBef>
                <a:spcPct val="30000"/>
              </a:spcBef>
              <a:buFontTx/>
              <a:buNone/>
            </a:pPr>
            <a:r>
              <a:rPr lang="zh-CN" sz="1200"/>
              <a:t>第三级</a:t>
            </a:r>
          </a:p>
          <a:p>
            <a:pPr defTabSz="0" eaLnBrk="0" hangingPunct="0">
              <a:spcBef>
                <a:spcPct val="30000"/>
              </a:spcBef>
              <a:buFontTx/>
              <a:buNone/>
            </a:pPr>
            <a:r>
              <a:rPr lang="zh-CN" sz="1200"/>
              <a:t>第四级</a:t>
            </a:r>
          </a:p>
          <a:p>
            <a:pPr defTabSz="0" eaLnBrk="0" hangingPunct="0">
              <a:spcBef>
                <a:spcPct val="30000"/>
              </a:spcBef>
              <a:buFontTx/>
              <a:buNone/>
            </a:pPr>
            <a:r>
              <a:rPr lang="zh-CN" sz="1200"/>
              <a:t>第五级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zh-CN"/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fld id="{FC9C07FB-40C1-4EC0-8DB1-8BE7EF1884B7}" type="slidenum">
              <a:rPr lang="zh-CN" altLang="en-US"/>
              <a:pPr/>
              <a:t>‹#›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134062080"/>
      </p:ext>
    </p:extLst>
  </p:cSld>
  <p:clrMap bg1="dk2" tx1="lt1" bg2="dk1" tx2="lt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87F3704-19A4-4CF6-98A2-7D309F71F61D}" type="datetime1">
              <a:rPr lang="zh-CN" altLang="en-US" smtClean="0"/>
              <a:pPr/>
              <a:t>2019/6/13</a:t>
            </a:fld>
            <a:endParaRPr lang="zh-CN" altLang="en-US" sz="120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9C07FB-40C1-4EC0-8DB1-8BE7EF1884B7}" type="slidenum">
              <a:rPr lang="zh-CN" altLang="en-US" smtClean="0"/>
              <a:pPr/>
              <a:t>13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600938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87F3704-19A4-4CF6-98A2-7D309F71F61D}" type="datetime1">
              <a:rPr lang="zh-CN" altLang="en-US" smtClean="0"/>
              <a:pPr/>
              <a:t>2019/6/13</a:t>
            </a:fld>
            <a:endParaRPr lang="zh-CN" altLang="en-US" sz="120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9C07FB-40C1-4EC0-8DB1-8BE7EF1884B7}" type="slidenum">
              <a:rPr lang="zh-CN" altLang="en-US" smtClean="0"/>
              <a:pPr/>
              <a:t>20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701020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38C5486-E87A-41DF-B679-9952FF79A242}" type="datetime1">
              <a:rPr lang="zh-CN" altLang="en-US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796E4A-B772-4567-93E7-14ABB8AA14CA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770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38C5486-E87A-41DF-B679-9952FF79A242}" type="datetime1">
              <a:rPr lang="zh-CN" altLang="en-US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CFC8D7-9C39-4C0C-B450-32B23F075280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943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38C5486-E87A-41DF-B679-9952FF79A242}" type="datetime1">
              <a:rPr lang="zh-CN" altLang="en-US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24D705-E7B7-427E-969D-A91E2FE26F71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50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C38C5486-E87A-41DF-B679-9952FF79A242}" type="datetime1">
              <a:rPr lang="zh-CN" altLang="en-US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9FA30779-DA2B-4DC3-8557-3965334D4A5E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370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38C5486-E87A-41DF-B679-9952FF79A242}" type="datetime1">
              <a:rPr lang="zh-CN" altLang="en-US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77E007-C195-4ECE-B948-BB9BE7563B8E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799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38C5486-E87A-41DF-B679-9952FF79A242}" type="datetime1">
              <a:rPr lang="zh-CN" altLang="en-US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15AD13-BC20-4348-95CA-02BFC6789EAB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075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38C5486-E87A-41DF-B679-9952FF79A242}" type="datetime1">
              <a:rPr lang="zh-CN" altLang="en-US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E1D1D7-0037-43D0-A61C-B0F7427C61F4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754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38C5486-E87A-41DF-B679-9952FF79A242}" type="datetime1">
              <a:rPr lang="zh-CN" altLang="en-US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2081B2-B4DD-472C-832D-645633F7E25D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322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38C5486-E87A-41DF-B679-9952FF79A242}" type="datetime1">
              <a:rPr lang="zh-CN" altLang="en-US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DA1ACC-6FE0-4724-9FA7-0090A135F01F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535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38C5486-E87A-41DF-B679-9952FF79A242}" type="datetime1">
              <a:rPr lang="zh-CN" altLang="en-US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34E52E-879D-49FD-A76C-218779036C82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3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38C5486-E87A-41DF-B679-9952FF79A242}" type="datetime1">
              <a:rPr lang="zh-CN" altLang="en-US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1E6726-C2E8-46A1-ACA6-1E68646D67A2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167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38C5486-E87A-41DF-B679-9952FF79A242}" type="datetime1">
              <a:rPr lang="zh-CN" altLang="en-US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8478CF-A822-4407-AD30-624268556BFA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973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>
                <a:sym typeface="Arial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>
                <a:sym typeface="Arial" pitchFamily="34" charset="0"/>
              </a:rPr>
              <a:t>单击此处编辑母版文本样式</a:t>
            </a:r>
          </a:p>
          <a:p>
            <a:pPr lvl="1"/>
            <a:r>
              <a:rPr lang="zh-CN">
                <a:sym typeface="Arial" pitchFamily="34" charset="0"/>
              </a:rPr>
              <a:t>第二级</a:t>
            </a:r>
          </a:p>
          <a:p>
            <a:pPr lvl="2"/>
            <a:r>
              <a:rPr lang="zh-CN">
                <a:sym typeface="Arial" pitchFamily="34" charset="0"/>
              </a:rPr>
              <a:t>第三级</a:t>
            </a:r>
          </a:p>
          <a:p>
            <a:pPr lvl="3"/>
            <a:r>
              <a:rPr lang="zh-CN">
                <a:sym typeface="Arial" pitchFamily="34" charset="0"/>
              </a:rPr>
              <a:t>第四级</a:t>
            </a:r>
          </a:p>
          <a:p>
            <a:pPr lvl="4"/>
            <a:r>
              <a:rPr lang="zh-CN">
                <a:sym typeface="Arial" pitchFamily="34" charset="0"/>
              </a:rPr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fld id="{C38C5486-E87A-41DF-B679-9952FF79A242}" type="datetime1">
              <a:rPr lang="zh-CN" altLang="en-US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zh-CN" altLang="zh-CN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272CA6FC-6F4A-46F0-BFBF-B224ABDEC327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/>
  <p:txStyles>
    <p:titleStyle>
      <a:lvl1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Arial" pitchFamily="34" charset="0"/>
        </a:defRPr>
      </a:lvl1pPr>
      <a:lvl2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  <a:sym typeface="Arial" pitchFamily="34" charset="0"/>
        </a:defRPr>
      </a:lvl2pPr>
      <a:lvl3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  <a:sym typeface="Arial" pitchFamily="34" charset="0"/>
        </a:defRPr>
      </a:lvl3pPr>
      <a:lvl4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  <a:sym typeface="Arial" pitchFamily="34" charset="0"/>
        </a:defRPr>
      </a:lvl4pPr>
      <a:lvl5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  <a:sym typeface="Arial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  <a:sym typeface="Arial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  <a:sym typeface="Arial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  <a:sym typeface="Arial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  <a:sym typeface="Arial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Arial" pitchFamily="34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Arial" pitchFamily="34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Arial" pitchFamily="34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Arial" pitchFamily="34" charset="0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Arial" pitchFamily="34" charset="0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Arial" pitchFamily="34" charset="0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Arial" pitchFamily="34" charset="0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Arial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engjelee/datasc/tree/master/%E5%B0%88%E6%A1%88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tiff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" t="23523" r="124" b="3221"/>
          <a:stretch>
            <a:fillRect/>
          </a:stretch>
        </p:blipFill>
        <p:spPr bwMode="auto">
          <a:xfrm>
            <a:off x="0" y="0"/>
            <a:ext cx="12192000" cy="687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矩形 2"/>
          <p:cNvSpPr>
            <a:spLocks noChangeArrowheads="1"/>
          </p:cNvSpPr>
          <p:nvPr/>
        </p:nvSpPr>
        <p:spPr bwMode="auto">
          <a:xfrm>
            <a:off x="0" y="0"/>
            <a:ext cx="12192000" cy="6888163"/>
          </a:xfrm>
          <a:prstGeom prst="rect">
            <a:avLst/>
          </a:prstGeom>
          <a:solidFill>
            <a:srgbClr val="1F1F1F">
              <a:alpha val="84999"/>
            </a:srgbClr>
          </a:solidFill>
          <a:ln w="12700" cap="flat" cmpd="sng">
            <a:solidFill>
              <a:srgbClr val="42719B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</a:endParaRPr>
          </a:p>
        </p:txBody>
      </p:sp>
      <p:sp>
        <p:nvSpPr>
          <p:cNvPr id="3076" name="文本框 3"/>
          <p:cNvSpPr>
            <a:spLocks noChangeArrowheads="1"/>
          </p:cNvSpPr>
          <p:nvPr/>
        </p:nvSpPr>
        <p:spPr bwMode="auto">
          <a:xfrm>
            <a:off x="396875" y="517525"/>
            <a:ext cx="576477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4800" dirty="0">
                <a:solidFill>
                  <a:srgbClr val="FFCD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 Unicode MS" pitchFamily="34" charset="-122"/>
                <a:sym typeface="Arial Unicode MS" pitchFamily="34" charset="-122"/>
              </a:rPr>
              <a:t>中美貿易戰</a:t>
            </a:r>
          </a:p>
        </p:txBody>
      </p:sp>
      <p:sp>
        <p:nvSpPr>
          <p:cNvPr id="3077" name="文本框 4"/>
          <p:cNvSpPr>
            <a:spLocks noChangeArrowheads="1"/>
          </p:cNvSpPr>
          <p:nvPr/>
        </p:nvSpPr>
        <p:spPr bwMode="auto">
          <a:xfrm>
            <a:off x="396874" y="1609725"/>
            <a:ext cx="829695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4800" dirty="0">
                <a:solidFill>
                  <a:srgbClr val="FFCD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 Unicode MS" pitchFamily="34" charset="-122"/>
                <a:sym typeface="Arial Unicode MS" pitchFamily="34" charset="-122"/>
              </a:rPr>
              <a:t>對台灣、美國市場</a:t>
            </a:r>
          </a:p>
        </p:txBody>
      </p:sp>
      <p:sp>
        <p:nvSpPr>
          <p:cNvPr id="3078" name="文本框 5"/>
          <p:cNvSpPr>
            <a:spLocks noChangeArrowheads="1"/>
          </p:cNvSpPr>
          <p:nvPr/>
        </p:nvSpPr>
        <p:spPr bwMode="auto">
          <a:xfrm>
            <a:off x="396875" y="2701925"/>
            <a:ext cx="103649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4800" dirty="0">
                <a:solidFill>
                  <a:srgbClr val="FFCD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 Unicode MS" pitchFamily="34" charset="-122"/>
                <a:sym typeface="Arial Unicode MS" pitchFamily="34" charset="-122"/>
              </a:rPr>
              <a:t>不同類型</a:t>
            </a:r>
            <a:r>
              <a:rPr lang="en-US" altLang="zh-CN" sz="4800" dirty="0">
                <a:solidFill>
                  <a:srgbClr val="FFCD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 Unicode MS" pitchFamily="34" charset="-122"/>
                <a:sym typeface="Arial Unicode MS" pitchFamily="34" charset="-122"/>
              </a:rPr>
              <a:t>ETF</a:t>
            </a:r>
            <a:r>
              <a:rPr lang="zh-CN" altLang="en-US" sz="4800" dirty="0">
                <a:solidFill>
                  <a:srgbClr val="FFCD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 Unicode MS" pitchFamily="34" charset="-122"/>
                <a:sym typeface="Arial Unicode MS" pitchFamily="34" charset="-122"/>
              </a:rPr>
              <a:t>的影響</a:t>
            </a:r>
          </a:p>
        </p:txBody>
      </p:sp>
      <p:sp>
        <p:nvSpPr>
          <p:cNvPr id="3079" name="直接连接符 6"/>
          <p:cNvSpPr>
            <a:spLocks noChangeShapeType="1"/>
          </p:cNvSpPr>
          <p:nvPr/>
        </p:nvSpPr>
        <p:spPr bwMode="auto">
          <a:xfrm>
            <a:off x="428625" y="4014788"/>
            <a:ext cx="11231563" cy="0"/>
          </a:xfrm>
          <a:prstGeom prst="line">
            <a:avLst/>
          </a:prstGeom>
          <a:noFill/>
          <a:ln w="25400" cap="flat" cmpd="sng">
            <a:solidFill>
              <a:schemeClr val="tx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81" name="文本框 8"/>
          <p:cNvSpPr>
            <a:spLocks noChangeArrowheads="1"/>
          </p:cNvSpPr>
          <p:nvPr/>
        </p:nvSpPr>
        <p:spPr bwMode="auto">
          <a:xfrm>
            <a:off x="10080625" y="1460500"/>
            <a:ext cx="1204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ea typeface="微软雅黑" pitchFamily="34" charset="-122"/>
                <a:sym typeface="Arial" pitchFamily="34" charset="0"/>
              </a:rPr>
              <a:t>LOGO</a:t>
            </a:r>
            <a:endParaRPr lang="zh-CN" altLang="en-US" b="1">
              <a:solidFill>
                <a:schemeClr val="bg1"/>
              </a:solidFill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3082" name="矩形 9"/>
          <p:cNvSpPr>
            <a:spLocks noChangeArrowheads="1"/>
          </p:cNvSpPr>
          <p:nvPr/>
        </p:nvSpPr>
        <p:spPr bwMode="auto">
          <a:xfrm>
            <a:off x="11002963" y="6156325"/>
            <a:ext cx="625475" cy="747713"/>
          </a:xfrm>
          <a:prstGeom prst="rect">
            <a:avLst/>
          </a:prstGeom>
          <a:solidFill>
            <a:srgbClr val="FFCD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>
                <a:solidFill>
                  <a:schemeClr val="bg1"/>
                </a:solidFill>
                <a:cs typeface="Arial" pitchFamily="34" charset="0"/>
                <a:sym typeface="Arial" pitchFamily="34" charset="0"/>
              </a:rPr>
              <a:t>01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3084" name="文本框 11"/>
          <p:cNvSpPr>
            <a:spLocks noChangeArrowheads="1"/>
          </p:cNvSpPr>
          <p:nvPr/>
        </p:nvSpPr>
        <p:spPr bwMode="auto">
          <a:xfrm>
            <a:off x="396875" y="4229100"/>
            <a:ext cx="4273599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顏維君、郭庭瑜、李孟哲</a:t>
            </a:r>
          </a:p>
          <a:p>
            <a:r>
              <a:rPr lang="zh-TW" altLang="en-US" sz="2400" dirty="0"/>
              <a:t/>
            </a:r>
            <a:br>
              <a:rPr lang="zh-TW" altLang="en-US" sz="2400" dirty="0"/>
            </a:br>
            <a:endParaRPr lang="zh-CN" altLang="en-US" sz="2400" dirty="0">
              <a:solidFill>
                <a:srgbClr val="FFFFFF"/>
              </a:solidFill>
              <a:ea typeface="微软雅黑" pitchFamily="34" charset="-122"/>
              <a:sym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C5486-E87A-41DF-B679-9952FF79A242}" type="datetime1">
              <a:rPr lang="zh-CN" altLang="en-US" smtClean="0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1002963" y="6126163"/>
            <a:ext cx="625475" cy="747712"/>
          </a:xfrm>
          <a:prstGeom prst="rect">
            <a:avLst/>
          </a:prstGeom>
          <a:solidFill>
            <a:srgbClr val="FFCD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2800" dirty="0" smtClean="0"/>
              <a:t>10</a:t>
            </a:r>
            <a:endParaRPr lang="zh-CN" altLang="en-US" sz="28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949902"/>
              </p:ext>
            </p:extLst>
          </p:nvPr>
        </p:nvGraphicFramePr>
        <p:xfrm>
          <a:off x="838200" y="1010063"/>
          <a:ext cx="9342896" cy="2674816"/>
        </p:xfrm>
        <a:graphic>
          <a:graphicData uri="http://schemas.openxmlformats.org/drawingml/2006/table">
            <a:tbl>
              <a:tblPr firstRow="1" firstCol="1" bandRow="1">
                <a:tableStyleId>{1E171933-4619-4E11-9A3F-F7608DF75F80}</a:tableStyleId>
              </a:tblPr>
              <a:tblGrid>
                <a:gridCol w="1156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7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5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28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38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72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7344"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2000" b="1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資產</a:t>
                      </a:r>
                      <a:r>
                        <a:rPr lang="zh-TW" altLang="en-US" sz="2000" b="1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類別</a:t>
                      </a:r>
                      <a:endParaRPr lang="zh-TW" altLang="en-US" sz="2000" b="1" dirty="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19050" marR="19050" marT="12700" marB="12700" anchor="b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2000" dirty="0">
                        <a:effectLst/>
                      </a:endParaRPr>
                    </a:p>
                  </a:txBody>
                  <a:tcPr marL="19050" marR="19050" marT="12700" marB="12700" anchor="b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2000" dirty="0">
                        <a:effectLst/>
                      </a:endParaRPr>
                    </a:p>
                  </a:txBody>
                  <a:tcPr marL="19050" marR="19050" marT="12700" marB="12700" anchor="b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2000" dirty="0">
                        <a:effectLst/>
                      </a:endParaRPr>
                    </a:p>
                  </a:txBody>
                  <a:tcPr marL="19050" marR="19050" marT="12700" marB="12700" anchor="b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2000" dirty="0">
                        <a:effectLst/>
                      </a:endParaRPr>
                    </a:p>
                  </a:txBody>
                  <a:tcPr marL="19050" marR="19050" marT="12700" marB="12700" anchor="b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2000" dirty="0">
                        <a:effectLst/>
                      </a:endParaRPr>
                    </a:p>
                  </a:txBody>
                  <a:tcPr marL="19050" marR="19050" marT="12700" marB="12700" anchor="b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624"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2000" b="1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股票型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20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台灣元大</a:t>
                      </a:r>
                      <a:r>
                        <a:rPr lang="en-US" altLang="zh-TW" sz="20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50 (0050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s-IS" sz="20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元大台商</a:t>
                      </a:r>
                      <a:r>
                        <a:rPr lang="is-IS" sz="20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50</a:t>
                      </a:r>
                    </a:p>
                    <a:p>
                      <a:pPr rtl="0" fontAlgn="b"/>
                      <a:r>
                        <a:rPr lang="is-IS" sz="20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(0054</a:t>
                      </a:r>
                      <a:endParaRPr lang="is-IS" sz="2000" dirty="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2000" dirty="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2000" dirty="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200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19050" marR="19050" marT="12700" marB="1270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1411"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2000" b="1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產業類別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s-IS" sz="20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元大電子 (0053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s-IS" sz="20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富邦科技 (0052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s-IS" sz="20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富邦金融 (0059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2000" dirty="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2000" dirty="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19050" marR="19050" marT="12700" marB="1270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3437">
                <a:tc>
                  <a:txBody>
                    <a:bodyPr/>
                    <a:lstStyle/>
                    <a:p>
                      <a:pPr rtl="0" fontAlgn="b"/>
                      <a:r>
                        <a:rPr lang="hu-HU" sz="2000" b="1" dirty="0" err="1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非ETF</a:t>
                      </a:r>
                      <a:endParaRPr lang="hu-HU" sz="2000" b="1" dirty="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s-IS" sz="20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台積電 2330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s-IS" sz="20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鴻海 2317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20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南亞 </a:t>
                      </a:r>
                      <a:r>
                        <a:rPr lang="en-US" altLang="zh-TW" sz="20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1303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20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台塑 </a:t>
                      </a:r>
                      <a:r>
                        <a:rPr lang="en-US" altLang="zh-TW" sz="20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1301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s-IS" sz="20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國泰金 2882</a:t>
                      </a:r>
                    </a:p>
                  </a:txBody>
                  <a:tcPr marL="19050" marR="19050" marT="12700" marB="1270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直接连接符 22"/>
          <p:cNvSpPr>
            <a:spLocks noChangeShapeType="1"/>
          </p:cNvSpPr>
          <p:nvPr/>
        </p:nvSpPr>
        <p:spPr bwMode="auto">
          <a:xfrm flipH="1">
            <a:off x="11215688" y="592810"/>
            <a:ext cx="100012" cy="258763"/>
          </a:xfrm>
          <a:prstGeom prst="line">
            <a:avLst/>
          </a:prstGeom>
          <a:noFill/>
          <a:ln w="34925" cap="flat" cmpd="sng">
            <a:solidFill>
              <a:srgbClr val="FFCD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文本框 24"/>
          <p:cNvSpPr>
            <a:spLocks noChangeArrowheads="1"/>
          </p:cNvSpPr>
          <p:nvPr/>
        </p:nvSpPr>
        <p:spPr bwMode="auto">
          <a:xfrm>
            <a:off x="10976676" y="1010063"/>
            <a:ext cx="883405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臺灣ＥＴＦ</a:t>
            </a:r>
            <a:endParaRPr lang="zh-CN" alt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306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C5486-E87A-41DF-B679-9952FF79A242}" type="datetime1">
              <a:rPr lang="zh-CN" altLang="en-US" smtClean="0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1002963" y="6126163"/>
            <a:ext cx="625475" cy="747712"/>
          </a:xfrm>
          <a:prstGeom prst="rect">
            <a:avLst/>
          </a:prstGeom>
          <a:solidFill>
            <a:srgbClr val="FFCD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2800" dirty="0" smtClean="0">
                <a:cs typeface="Arial" pitchFamily="34" charset="0"/>
                <a:sym typeface="Arial" pitchFamily="34" charset="0"/>
              </a:rPr>
              <a:t>11</a:t>
            </a:r>
            <a:endParaRPr lang="zh-CN" altLang="en-US" sz="28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296885"/>
              </p:ext>
            </p:extLst>
          </p:nvPr>
        </p:nvGraphicFramePr>
        <p:xfrm>
          <a:off x="762000" y="216974"/>
          <a:ext cx="9823341" cy="2588219"/>
        </p:xfrm>
        <a:graphic>
          <a:graphicData uri="http://schemas.openxmlformats.org/drawingml/2006/table">
            <a:tbl>
              <a:tblPr firstRow="1" firstCol="1" bandRow="1">
                <a:tableStyleId>{1E171933-4619-4E11-9A3F-F7608DF75F80}</a:tableStyleId>
              </a:tblPr>
              <a:tblGrid>
                <a:gridCol w="3274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44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44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7344"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b="1" i="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資產類別</a:t>
                      </a:r>
                    </a:p>
                  </a:txBody>
                  <a:tcPr marL="19050" marR="19050" marT="12700" marB="12700" anchor="b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Ticker</a:t>
                      </a:r>
                      <a:endParaRPr lang="zh-TW" altLang="en-US" dirty="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19050" marR="19050" marT="12700" marB="12700" anchor="b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追蹤標的物</a:t>
                      </a:r>
                    </a:p>
                  </a:txBody>
                  <a:tcPr marL="19050" marR="19050" marT="12700" marB="12700" anchor="b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175">
                <a:tc>
                  <a:txBody>
                    <a:bodyPr/>
                    <a:lstStyle/>
                    <a:p>
                      <a:pPr rtl="0" fontAlgn="b"/>
                      <a:r>
                        <a:rPr lang="en-US" b="1" i="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Equity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SPY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uk-UA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S&amp;P 500</a:t>
                      </a:r>
                    </a:p>
                  </a:txBody>
                  <a:tcPr marL="19050" marR="19050" marT="12700" marB="1270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175">
                <a:tc>
                  <a:txBody>
                    <a:bodyPr/>
                    <a:lstStyle/>
                    <a:p>
                      <a:pPr rtl="0" fontAlgn="b"/>
                      <a:r>
                        <a:rPr lang="en-US" b="1" i="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Bond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AGG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All-Term bonds</a:t>
                      </a:r>
                    </a:p>
                  </a:txBody>
                  <a:tcPr marL="19050" marR="19050" marT="12700" marB="1270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175">
                <a:tc>
                  <a:txBody>
                    <a:bodyPr/>
                    <a:lstStyle/>
                    <a:p>
                      <a:pPr rtl="0" fontAlgn="b"/>
                      <a:r>
                        <a:rPr lang="en-US" b="1" i="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Currency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UUP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USD</a:t>
                      </a:r>
                    </a:p>
                  </a:txBody>
                  <a:tcPr marL="19050" marR="19050" marT="12700" marB="1270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4175">
                <a:tc>
                  <a:txBody>
                    <a:bodyPr/>
                    <a:lstStyle/>
                    <a:p>
                      <a:pPr rtl="0" fontAlgn="b"/>
                      <a:r>
                        <a:rPr lang="en-US" b="1" i="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Real Estate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VNQ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US real estate</a:t>
                      </a:r>
                    </a:p>
                  </a:txBody>
                  <a:tcPr marL="19050" marR="19050" marT="12700" marB="1270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4175">
                <a:tc>
                  <a:txBody>
                    <a:bodyPr/>
                    <a:lstStyle/>
                    <a:p>
                      <a:pPr rtl="0" fontAlgn="b"/>
                      <a:r>
                        <a:rPr lang="en-US" b="1" i="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Commodity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GLD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Gold Bullion</a:t>
                      </a:r>
                    </a:p>
                  </a:txBody>
                  <a:tcPr marL="19050" marR="19050" marT="12700" marB="1270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048202"/>
              </p:ext>
            </p:extLst>
          </p:nvPr>
        </p:nvGraphicFramePr>
        <p:xfrm>
          <a:off x="762000" y="2827525"/>
          <a:ext cx="9823341" cy="392494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274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44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44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931">
                <a:tc>
                  <a:txBody>
                    <a:bodyPr/>
                    <a:lstStyle/>
                    <a:p>
                      <a:pPr rtl="0" fontAlgn="b"/>
                      <a:r>
                        <a:rPr lang="mr-IN" dirty="0" err="1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產業類別</a:t>
                      </a:r>
                      <a:r>
                        <a:rPr lang="en-US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 </a:t>
                      </a:r>
                      <a:r>
                        <a:rPr lang="mr-IN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mr-IN" dirty="0" err="1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Sector</a:t>
                      </a:r>
                      <a:r>
                        <a:rPr lang="mr-IN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</a:p>
                  </a:txBody>
                  <a:tcPr marL="19050" marR="19050" marT="12700" marB="12700" anchor="b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dirty="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19050" marR="19050" marT="12700" marB="12700" anchor="b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dirty="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19050" marR="19050" marT="12700" marB="12700" anchor="b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844"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Consumer Staples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VDC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dirty="0" err="1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民生用品：Coca-Cola</a:t>
                      </a:r>
                      <a:r>
                        <a:rPr lang="it-IT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, </a:t>
                      </a:r>
                      <a:r>
                        <a:rPr lang="it-IT" dirty="0" err="1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Walmart</a:t>
                      </a:r>
                      <a:r>
                        <a:rPr lang="it-IT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, </a:t>
                      </a:r>
                      <a:r>
                        <a:rPr lang="it-IT" dirty="0" err="1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Costco</a:t>
                      </a:r>
                      <a:r>
                        <a:rPr lang="it-IT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...</a:t>
                      </a:r>
                    </a:p>
                  </a:txBody>
                  <a:tcPr marL="19050" marR="19050" marT="12700" marB="1270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213"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Energy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VDE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Oil, Gas Corp.</a:t>
                      </a:r>
                    </a:p>
                  </a:txBody>
                  <a:tcPr marL="19050" marR="19050" marT="12700" marB="1270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8844"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Financials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VFH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JPM, Bank of America, Goldman Sachs...</a:t>
                      </a:r>
                    </a:p>
                  </a:txBody>
                  <a:tcPr marL="19050" marR="19050" marT="12700" marB="1270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213"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Industrials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VIS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nl-NL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Boeing, 3M...</a:t>
                      </a:r>
                    </a:p>
                  </a:txBody>
                  <a:tcPr marL="19050" marR="19050" marT="12700" marB="1270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213"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Materials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VAW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19050" marR="19050" marT="12700" marB="1270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8844"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Technology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VGT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Microsoft, Apple, Visa, Mastercard, Intel...</a:t>
                      </a:r>
                    </a:p>
                  </a:txBody>
                  <a:tcPr marL="19050" marR="19050" marT="12700" marB="1270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8844"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Telecom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VOX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Facebook, Alphabet, AT&amp;T, Netflix...</a:t>
                      </a:r>
                    </a:p>
                  </a:txBody>
                  <a:tcPr marL="19050" marR="19050" marT="12700" marB="1270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直接连接符 22"/>
          <p:cNvSpPr>
            <a:spLocks noChangeShapeType="1"/>
          </p:cNvSpPr>
          <p:nvPr/>
        </p:nvSpPr>
        <p:spPr bwMode="auto">
          <a:xfrm flipH="1">
            <a:off x="11215688" y="592810"/>
            <a:ext cx="100012" cy="258763"/>
          </a:xfrm>
          <a:prstGeom prst="line">
            <a:avLst/>
          </a:prstGeom>
          <a:noFill/>
          <a:ln w="34925" cap="flat" cmpd="sng">
            <a:solidFill>
              <a:srgbClr val="FFCD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文本框 24"/>
          <p:cNvSpPr>
            <a:spLocks noChangeArrowheads="1"/>
          </p:cNvSpPr>
          <p:nvPr/>
        </p:nvSpPr>
        <p:spPr bwMode="auto">
          <a:xfrm>
            <a:off x="10976676" y="1010063"/>
            <a:ext cx="883405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美國ＥＴＦ</a:t>
            </a:r>
            <a:endParaRPr lang="zh-CN" alt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7528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CCC30-A1F5-4AC9-B2EE-A6D5425FE959}" type="slidenum">
              <a:rPr lang="zh-CN" altLang="en-US"/>
              <a:pPr/>
              <a:t>12</a:t>
            </a:fld>
            <a:endParaRPr lang="zh-CN" altLang="en-US" sz="1800" dirty="0">
              <a:solidFill>
                <a:schemeClr val="tx1"/>
              </a:solidFill>
            </a:endParaRPr>
          </a:p>
        </p:txBody>
      </p:sp>
      <p:pic>
        <p:nvPicPr>
          <p:cNvPr id="1229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1" t="4521" r="17717" b="136"/>
          <a:stretch>
            <a:fillRect/>
          </a:stretch>
        </p:blipFill>
        <p:spPr bwMode="auto">
          <a:xfrm>
            <a:off x="0" y="0"/>
            <a:ext cx="6294438" cy="68580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矩形 3"/>
          <p:cNvSpPr>
            <a:spLocks noChangeArrowheads="1"/>
          </p:cNvSpPr>
          <p:nvPr/>
        </p:nvSpPr>
        <p:spPr bwMode="auto">
          <a:xfrm>
            <a:off x="11002963" y="6126163"/>
            <a:ext cx="625475" cy="747712"/>
          </a:xfrm>
          <a:prstGeom prst="rect">
            <a:avLst/>
          </a:prstGeom>
          <a:solidFill>
            <a:srgbClr val="FFCD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2800" dirty="0" smtClean="0">
                <a:cs typeface="Arial" pitchFamily="34" charset="0"/>
                <a:sym typeface="Arial" pitchFamily="34" charset="0"/>
              </a:rPr>
              <a:t>12</a:t>
            </a:r>
            <a:endParaRPr lang="zh-CN" altLang="en-US" sz="2800" dirty="0"/>
          </a:p>
        </p:txBody>
      </p:sp>
      <p:sp>
        <p:nvSpPr>
          <p:cNvPr id="12292" name="矩形 4"/>
          <p:cNvSpPr>
            <a:spLocks noChangeArrowheads="1"/>
          </p:cNvSpPr>
          <p:nvPr/>
        </p:nvSpPr>
        <p:spPr bwMode="auto">
          <a:xfrm>
            <a:off x="0" y="0"/>
            <a:ext cx="6294438" cy="6888163"/>
          </a:xfrm>
          <a:prstGeom prst="rect">
            <a:avLst/>
          </a:prstGeom>
          <a:solidFill>
            <a:srgbClr val="D5DBE5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2310" name="直接连接符 22"/>
          <p:cNvSpPr>
            <a:spLocks noChangeShapeType="1"/>
          </p:cNvSpPr>
          <p:nvPr/>
        </p:nvSpPr>
        <p:spPr bwMode="auto">
          <a:xfrm flipH="1">
            <a:off x="576263" y="685800"/>
            <a:ext cx="100012" cy="258763"/>
          </a:xfrm>
          <a:prstGeom prst="line">
            <a:avLst/>
          </a:prstGeom>
          <a:noFill/>
          <a:ln w="34925" cap="flat" cmpd="sng">
            <a:solidFill>
              <a:srgbClr val="FFCD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12" name="文本框 24"/>
          <p:cNvSpPr>
            <a:spLocks noChangeArrowheads="1"/>
          </p:cNvSpPr>
          <p:nvPr/>
        </p:nvSpPr>
        <p:spPr bwMode="auto">
          <a:xfrm>
            <a:off x="771775" y="492015"/>
            <a:ext cx="48847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研究步驟</a:t>
            </a:r>
            <a:endParaRPr lang="zh-CN" alt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313" name="文本框 25"/>
          <p:cNvSpPr>
            <a:spLocks noChangeArrowheads="1"/>
          </p:cNvSpPr>
          <p:nvPr/>
        </p:nvSpPr>
        <p:spPr bwMode="auto">
          <a:xfrm>
            <a:off x="6730025" y="944563"/>
            <a:ext cx="5202115" cy="433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TW" altLang="en-US" sz="3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二、新聞分類：</a:t>
            </a:r>
            <a:endParaRPr lang="en-US" altLang="zh-TW" sz="3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3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→找出正負面新聞並量化</a:t>
            </a:r>
          </a:p>
          <a:p>
            <a:pPr lvl="1"/>
            <a:endParaRPr lang="en-US" altLang="zh-TW" sz="2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文字預處理：</a:t>
            </a:r>
            <a:r>
              <a:rPr lang="en-US" altLang="zh-TW" sz="2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TF-IDF</a:t>
            </a:r>
          </a:p>
          <a:p>
            <a:pPr marL="800100" lvl="1" indent="-342900">
              <a:buFont typeface="Arial" charset="0"/>
              <a:buChar char="•"/>
            </a:pPr>
            <a:endParaRPr lang="en-US" altLang="zh-TW" sz="2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zh-TW" altLang="en-US" sz="2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關聯性分析：共現圖</a:t>
            </a:r>
            <a:endParaRPr lang="en-US" altLang="zh-TW" sz="2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/>
            <a:endParaRPr lang="en-US" altLang="zh-TW" sz="2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情感</a:t>
            </a:r>
            <a:r>
              <a:rPr lang="zh-TW" altLang="en-US" sz="2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分析 </a:t>
            </a:r>
            <a:r>
              <a:rPr lang="en-US" altLang="zh-TW" sz="2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24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nltk</a:t>
            </a:r>
            <a:r>
              <a:rPr lang="en-US" altLang="zh-TW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2400" dirty="0" err="1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kmeans</a:t>
            </a:r>
            <a:r>
              <a:rPr lang="en-US" altLang="zh-TW" sz="2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</a:t>
            </a:r>
            <a:r>
              <a:rPr lang="zh-TW" altLang="en-US" sz="2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關鍵詞分析</a:t>
            </a:r>
            <a:r>
              <a:rPr lang="en-US" altLang="zh-TW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、手動分析</a:t>
            </a:r>
          </a:p>
          <a:p>
            <a:r>
              <a:rPr lang="zh-TW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/>
            </a:r>
            <a:br>
              <a:rPr lang="zh-TW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endParaRPr lang="zh-CN" altLang="en-US" sz="2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微软雅黑" pitchFamily="34" charset="-122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54356420-2BAD-AB47-A8EE-3D2CA4754035}"/>
              </a:ext>
            </a:extLst>
          </p:cNvPr>
          <p:cNvGrpSpPr/>
          <p:nvPr/>
        </p:nvGrpSpPr>
        <p:grpSpPr>
          <a:xfrm>
            <a:off x="1595438" y="1876425"/>
            <a:ext cx="3103562" cy="3105150"/>
            <a:chOff x="771775" y="1950298"/>
            <a:chExt cx="3103562" cy="3105150"/>
          </a:xfrm>
        </p:grpSpPr>
        <p:sp>
          <p:nvSpPr>
            <p:cNvPr id="12294" name="椭圆 6"/>
            <p:cNvSpPr>
              <a:spLocks noChangeArrowheads="1"/>
            </p:cNvSpPr>
            <p:nvPr/>
          </p:nvSpPr>
          <p:spPr bwMode="auto">
            <a:xfrm>
              <a:off x="771775" y="1950298"/>
              <a:ext cx="3103562" cy="3105150"/>
            </a:xfrm>
            <a:prstGeom prst="ellipse">
              <a:avLst/>
            </a:prstGeom>
            <a:solidFill>
              <a:schemeClr val="tx1"/>
            </a:solidFill>
            <a:ln w="19050" cap="flat" cmpd="sng">
              <a:solidFill>
                <a:srgbClr val="A5A5A5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D7308664-B34F-AC4A-A24D-CBBFE96BF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462" y="2798063"/>
              <a:ext cx="1468187" cy="1468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380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C5486-E87A-41DF-B679-9952FF79A242}" type="datetime1">
              <a:rPr lang="zh-CN" altLang="en-US" smtClean="0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1002963" y="6126163"/>
            <a:ext cx="625475" cy="747712"/>
          </a:xfrm>
          <a:prstGeom prst="rect">
            <a:avLst/>
          </a:prstGeom>
          <a:solidFill>
            <a:srgbClr val="FFCD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2800" dirty="0" smtClean="0">
                <a:cs typeface="Arial" pitchFamily="34" charset="0"/>
                <a:sym typeface="Arial" pitchFamily="34" charset="0"/>
              </a:rPr>
              <a:t>13</a:t>
            </a:r>
          </a:p>
        </p:txBody>
      </p:sp>
      <p:pic>
        <p:nvPicPr>
          <p:cNvPr id="1026" name="Picture 2" descr="https://lh3.googleusercontent.com/AZgFnzOuqVouftCRGI1pVgzoeEHAuJdzKKQGQIMJI0P8DOWNmDPviZLo_YGp-JQOHhoeAa2ROLRFyLtzjng2_2F1V36fIkcF2RYVdtcl_DM45fnYsmluUYTyBVpfwK8w5dVcGlOEKf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9"/>
          <a:stretch/>
        </p:blipFill>
        <p:spPr bwMode="auto">
          <a:xfrm>
            <a:off x="172995" y="1205094"/>
            <a:ext cx="7315367" cy="492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6974093" y="1696127"/>
            <a:ext cx="446490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24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2018</a:t>
            </a:r>
            <a:r>
              <a:rPr lang="zh-TW" altLang="en-US" sz="24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年</a:t>
            </a:r>
            <a:r>
              <a:rPr lang="en-US" altLang="zh-TW" sz="24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6~7</a:t>
            </a:r>
            <a:r>
              <a:rPr lang="zh-TW" altLang="en-US" sz="24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月以及</a:t>
            </a:r>
            <a:r>
              <a:rPr lang="en-US" altLang="zh-TW" sz="24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2019</a:t>
            </a:r>
            <a:r>
              <a:rPr lang="zh-TW" altLang="en-US" sz="24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年</a:t>
            </a:r>
            <a:r>
              <a:rPr lang="en-US" altLang="zh-TW" sz="24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5</a:t>
            </a:r>
            <a:r>
              <a:rPr lang="zh-TW" altLang="en-US" sz="24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月為事件發生最頻繁的兩段時間</a:t>
            </a:r>
            <a:endParaRPr lang="zh-TW" altLang="en-US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/>
            </a:r>
            <a:b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</a:br>
            <a:r>
              <a:rPr lang="en-US" altLang="zh-TW" sz="24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2018</a:t>
            </a:r>
            <a:r>
              <a:rPr lang="zh-TW" altLang="en-US" sz="24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年</a:t>
            </a:r>
            <a:r>
              <a:rPr lang="en-US" altLang="zh-TW" sz="24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6~7</a:t>
            </a:r>
            <a:r>
              <a:rPr lang="zh-TW" altLang="en-US" sz="24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月：中美雙方公布對彼此的關稅清單</a:t>
            </a:r>
            <a:endParaRPr lang="zh-TW" altLang="en-US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/>
            </a:r>
            <a:b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</a:br>
            <a:r>
              <a:rPr lang="en-US" altLang="zh-TW" sz="24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2019</a:t>
            </a:r>
            <a:r>
              <a:rPr lang="zh-TW" altLang="en-US" sz="24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年</a:t>
            </a:r>
            <a:r>
              <a:rPr lang="en-US" altLang="zh-TW" sz="24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5</a:t>
            </a:r>
            <a:r>
              <a:rPr lang="zh-TW" altLang="en-US" sz="24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月：美國先行對中國加徵關稅，中國亦採取反制關稅，議題並延燒至華為事件</a:t>
            </a:r>
            <a:endParaRPr lang="zh-TW" altLang="en-US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95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C5486-E87A-41DF-B679-9952FF79A242}" type="datetime1">
              <a:rPr lang="zh-CN" altLang="en-US" smtClean="0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1002963" y="6126163"/>
            <a:ext cx="625475" cy="747712"/>
          </a:xfrm>
          <a:prstGeom prst="rect">
            <a:avLst/>
          </a:prstGeom>
          <a:solidFill>
            <a:srgbClr val="FFCD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2800" dirty="0" smtClean="0">
                <a:cs typeface="Arial" pitchFamily="34" charset="0"/>
                <a:sym typeface="Arial" pitchFamily="34" charset="0"/>
              </a:rPr>
              <a:t>14</a:t>
            </a:r>
            <a:endParaRPr lang="zh-CN" altLang="en-US" sz="2800" dirty="0"/>
          </a:p>
        </p:txBody>
      </p:sp>
      <p:pic>
        <p:nvPicPr>
          <p:cNvPr id="2050" name="Picture 2" descr="https://lh5.googleusercontent.com/5SVtIXNnEH1IKKEkLFcSBk9WgRgpBDPDGdGHqgA5vXdq3HPLIlNSChbLcGXeojMcVYKNTdBvPNDoXcHUDqihoSvuKNzqM_lsRhIxKNTyj8B2wMxreTrScEhR__VzSUaoDzV_6DI28N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592810"/>
            <a:ext cx="10557576" cy="479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5473005"/>
            <a:ext cx="907191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sz="24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詞頻最高的前幾名：</a:t>
            </a:r>
            <a:endParaRPr lang="en-US" altLang="zh-TW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24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china, trade, dollar, yuan, shares, </a:t>
            </a:r>
            <a:r>
              <a:rPr lang="en-US" altLang="zh-TW" sz="2400" dirty="0" err="1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nasdaq</a:t>
            </a:r>
            <a:r>
              <a:rPr lang="en-US" altLang="zh-TW" sz="24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, </a:t>
            </a:r>
            <a:r>
              <a:rPr lang="en-US" altLang="zh-TW" sz="2400" dirty="0" err="1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dow</a:t>
            </a:r>
            <a:r>
              <a:rPr lang="en-US" altLang="zh-TW" sz="24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...</a:t>
            </a:r>
            <a:endParaRPr lang="en-US" altLang="zh-TW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9" name="直接连接符 22"/>
          <p:cNvSpPr>
            <a:spLocks noChangeShapeType="1"/>
          </p:cNvSpPr>
          <p:nvPr/>
        </p:nvSpPr>
        <p:spPr bwMode="auto">
          <a:xfrm flipH="1">
            <a:off x="11215688" y="592810"/>
            <a:ext cx="100012" cy="258763"/>
          </a:xfrm>
          <a:prstGeom prst="line">
            <a:avLst/>
          </a:prstGeom>
          <a:noFill/>
          <a:ln w="34925" cap="flat" cmpd="sng">
            <a:solidFill>
              <a:srgbClr val="FFCD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框 24"/>
          <p:cNvSpPr>
            <a:spLocks noChangeArrowheads="1"/>
          </p:cNvSpPr>
          <p:nvPr/>
        </p:nvSpPr>
        <p:spPr bwMode="auto">
          <a:xfrm>
            <a:off x="10976676" y="1010063"/>
            <a:ext cx="883405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文字預處理</a:t>
            </a:r>
            <a:endParaRPr lang="zh-CN" alt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1839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C5486-E87A-41DF-B679-9952FF79A242}" type="datetime1">
              <a:rPr lang="zh-CN" altLang="en-US" smtClean="0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1002963" y="6126163"/>
            <a:ext cx="625475" cy="747712"/>
          </a:xfrm>
          <a:prstGeom prst="rect">
            <a:avLst/>
          </a:prstGeom>
          <a:solidFill>
            <a:srgbClr val="FFCD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2800" dirty="0" smtClean="0">
                <a:cs typeface="Arial" pitchFamily="34" charset="0"/>
                <a:sym typeface="Arial" pitchFamily="34" charset="0"/>
              </a:rPr>
              <a:t>15</a:t>
            </a:r>
          </a:p>
        </p:txBody>
      </p:sp>
      <p:sp>
        <p:nvSpPr>
          <p:cNvPr id="5" name="矩形 4"/>
          <p:cNvSpPr/>
          <p:nvPr/>
        </p:nvSpPr>
        <p:spPr>
          <a:xfrm>
            <a:off x="838201" y="954871"/>
            <a:ext cx="9461938" cy="5955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8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➤</a:t>
            </a:r>
            <a:r>
              <a:rPr lang="en-US" altLang="zh-TW" sz="28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r>
              <a:rPr lang="zh-TW" altLang="en-US" sz="28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經過</a:t>
            </a:r>
            <a:r>
              <a:rPr lang="zh-TW" altLang="en-US" sz="28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篩選得出的關鍵詞，可以初步看出中美貿易的</a:t>
            </a:r>
            <a:r>
              <a:rPr lang="zh-TW" altLang="en-US" sz="28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影響：</a:t>
            </a:r>
            <a:endParaRPr lang="en-US" altLang="zh-TW" sz="2800" dirty="0" smtClean="0">
              <a:solidFill>
                <a:srgbClr val="00000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TW" altLang="en-US" sz="24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TW" sz="24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‘shares’, ‘</a:t>
            </a:r>
            <a:r>
              <a:rPr lang="en-US" altLang="zh-TW" sz="2400" dirty="0" err="1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nasdaq</a:t>
            </a:r>
            <a:r>
              <a:rPr lang="en-US" altLang="zh-TW" sz="24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’, ‘down’, ‘</a:t>
            </a:r>
            <a:r>
              <a:rPr lang="en-US" altLang="zh-TW" sz="2400" dirty="0" err="1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dow</a:t>
            </a:r>
            <a:r>
              <a:rPr lang="en-US" altLang="zh-TW" sz="24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’, ‘stocks’, ‘investors'...</a:t>
            </a:r>
            <a:r>
              <a:rPr lang="zh-TW" altLang="en-US" sz="24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：股市通常是最迅速反應消息的地方，可想而知，中美貿易對投資人必是操作的重要考量。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700"/>
              </a:spcAft>
              <a:buFont typeface="+mj-lt"/>
              <a:buAutoNum type="arabicPeriod"/>
            </a:pPr>
            <a:r>
              <a:rPr lang="en-US" altLang="zh-TW" sz="24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‘soybean’,</a:t>
            </a:r>
            <a:r>
              <a:rPr lang="zh-TW" altLang="en-US" sz="24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‘</a:t>
            </a:r>
            <a:r>
              <a:rPr lang="en-US" altLang="zh-TW" sz="24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copper’,</a:t>
            </a:r>
            <a:r>
              <a:rPr lang="zh-TW" altLang="en-US" sz="24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‘</a:t>
            </a:r>
            <a:r>
              <a:rPr lang="en-US" altLang="zh-TW" sz="24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gas</a:t>
            </a:r>
            <a:r>
              <a:rPr lang="zh-TW" altLang="en-US" sz="24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’</a:t>
            </a:r>
            <a:r>
              <a:rPr lang="en-US" altLang="zh-TW" sz="24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,</a:t>
            </a:r>
            <a:r>
              <a:rPr lang="zh-TW" altLang="en-US" sz="24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‘</a:t>
            </a:r>
            <a:r>
              <a:rPr lang="en-US" altLang="zh-TW" sz="24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oil’,‘coal’,‘</a:t>
            </a:r>
            <a:r>
              <a:rPr lang="en-US" altLang="zh-TW" sz="2400" dirty="0" err="1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aluminium</a:t>
            </a:r>
            <a:r>
              <a:rPr lang="en-US" altLang="zh-TW" sz="24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’, ‘agriculture’, ‘technology’, ‘</a:t>
            </a:r>
            <a:r>
              <a:rPr lang="en-US" altLang="zh-TW" sz="2400" dirty="0" err="1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huawei</a:t>
            </a:r>
            <a:r>
              <a:rPr lang="en-US" altLang="zh-TW" sz="24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’</a:t>
            </a:r>
            <a:r>
              <a:rPr lang="zh-TW" altLang="en-US" sz="24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：</a:t>
            </a:r>
            <a:r>
              <a:rPr lang="zh-TW" altLang="en-US" sz="24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根據中美雙方貿易的往來，可以發現農業、能源類產業以及高科技產業等常常是新聞的討論焦點。</a:t>
            </a:r>
          </a:p>
          <a:p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6" name="直接连接符 22"/>
          <p:cNvSpPr>
            <a:spLocks noChangeShapeType="1"/>
          </p:cNvSpPr>
          <p:nvPr/>
        </p:nvSpPr>
        <p:spPr bwMode="auto">
          <a:xfrm flipH="1">
            <a:off x="11215688" y="592810"/>
            <a:ext cx="100012" cy="258763"/>
          </a:xfrm>
          <a:prstGeom prst="line">
            <a:avLst/>
          </a:prstGeom>
          <a:noFill/>
          <a:ln w="34925" cap="flat" cmpd="sng">
            <a:solidFill>
              <a:srgbClr val="FFCD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文本框 24"/>
          <p:cNvSpPr>
            <a:spLocks noChangeArrowheads="1"/>
          </p:cNvSpPr>
          <p:nvPr/>
        </p:nvSpPr>
        <p:spPr bwMode="auto">
          <a:xfrm>
            <a:off x="10976676" y="1010063"/>
            <a:ext cx="883405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文字預處理</a:t>
            </a:r>
            <a:endParaRPr lang="zh-CN" alt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7748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C5486-E87A-41DF-B679-9952FF79A242}" type="datetime1">
              <a:rPr lang="zh-CN" altLang="en-US" smtClean="0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1002963" y="6126163"/>
            <a:ext cx="625475" cy="747712"/>
          </a:xfrm>
          <a:prstGeom prst="rect">
            <a:avLst/>
          </a:prstGeom>
          <a:solidFill>
            <a:srgbClr val="FFCD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2800" dirty="0" smtClean="0">
                <a:cs typeface="Arial" pitchFamily="34" charset="0"/>
                <a:sym typeface="Arial" pitchFamily="34" charset="0"/>
              </a:rPr>
              <a:t>16</a:t>
            </a:r>
            <a:endParaRPr lang="zh-CN" altLang="en-US" sz="2800" dirty="0"/>
          </a:p>
        </p:txBody>
      </p:sp>
      <p:pic>
        <p:nvPicPr>
          <p:cNvPr id="3074" name="Picture 2" descr="https://lh4.googleusercontent.com/lSkxUl75TxQdHJCCZY7hXIZUOrPNbIZH6gkjKJFlTDV0soEyFYHIaAG5Np6gmjuU8Q0PQkumS0ZFAx9kNjIouCptiYmOzVQYia6a91bRzPVU8jF5fMLJgdOehI-fizyntXqvVTneV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48" y="365124"/>
            <a:ext cx="10207131" cy="534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517349" y="5828666"/>
            <a:ext cx="7162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sz="24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從共現圖可以發現某些關鍵詞之間具有關聯性</a:t>
            </a:r>
            <a:endParaRPr lang="zh-TW" altLang="en-US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8" name="直接连接符 22"/>
          <p:cNvSpPr>
            <a:spLocks noChangeShapeType="1"/>
          </p:cNvSpPr>
          <p:nvPr/>
        </p:nvSpPr>
        <p:spPr bwMode="auto">
          <a:xfrm flipH="1">
            <a:off x="11215688" y="592810"/>
            <a:ext cx="100012" cy="258763"/>
          </a:xfrm>
          <a:prstGeom prst="line">
            <a:avLst/>
          </a:prstGeom>
          <a:noFill/>
          <a:ln w="34925" cap="flat" cmpd="sng">
            <a:solidFill>
              <a:srgbClr val="FFCD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文本框 24"/>
          <p:cNvSpPr>
            <a:spLocks noChangeArrowheads="1"/>
          </p:cNvSpPr>
          <p:nvPr/>
        </p:nvSpPr>
        <p:spPr bwMode="auto">
          <a:xfrm>
            <a:off x="10976676" y="1010063"/>
            <a:ext cx="883405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關聯性分析</a:t>
            </a:r>
            <a:endParaRPr lang="zh-CN" alt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2373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C5486-E87A-41DF-B679-9952FF79A242}" type="datetime1">
              <a:rPr lang="zh-CN" altLang="en-US" smtClean="0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1002963" y="6126163"/>
            <a:ext cx="625475" cy="747712"/>
          </a:xfrm>
          <a:prstGeom prst="rect">
            <a:avLst/>
          </a:prstGeom>
          <a:solidFill>
            <a:srgbClr val="FFCD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2800" dirty="0" smtClean="0">
                <a:cs typeface="Arial" pitchFamily="34" charset="0"/>
                <a:sym typeface="Arial" pitchFamily="34" charset="0"/>
              </a:rPr>
              <a:t>17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838200" y="908705"/>
            <a:ext cx="9525000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8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➤ 共</a:t>
            </a:r>
            <a:r>
              <a:rPr lang="zh-TW" altLang="en-US" sz="28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現圖呈現關鍵詞群聚的現象，能看出某些重點議題</a:t>
            </a:r>
            <a:r>
              <a:rPr lang="zh-TW" altLang="en-US" sz="28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：</a:t>
            </a:r>
            <a:endParaRPr lang="en-US" altLang="zh-TW" sz="2800" dirty="0" smtClean="0">
              <a:solidFill>
                <a:srgbClr val="00000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TW" altLang="en-US" sz="22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  </a:t>
            </a:r>
            <a:r>
              <a:rPr lang="en-US" altLang="zh-TW" sz="22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{</a:t>
            </a:r>
            <a:r>
              <a:rPr lang="en-US" altLang="zh-TW" sz="22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'</a:t>
            </a:r>
            <a:r>
              <a:rPr lang="en-US" altLang="zh-TW" sz="2200" dirty="0" err="1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aluminium</a:t>
            </a:r>
            <a:r>
              <a:rPr lang="en-US" altLang="zh-TW" sz="22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', 'LME', 'copper', 'metals'}</a:t>
            </a:r>
            <a:r>
              <a:rPr lang="zh-TW" altLang="en-US" sz="22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：中美貿易戰使得倫敦金屬交易所</a:t>
            </a:r>
            <a:r>
              <a:rPr lang="en-US" altLang="zh-TW" sz="22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(LME)</a:t>
            </a:r>
            <a:r>
              <a:rPr lang="zh-TW" altLang="en-US" sz="22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基本金屬期貨下跌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TW" altLang="en-US" sz="22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  </a:t>
            </a:r>
            <a:r>
              <a:rPr lang="en-US" altLang="zh-TW" sz="22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{</a:t>
            </a:r>
            <a:r>
              <a:rPr lang="en-US" altLang="zh-TW" sz="22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'LNG', 'gas'}</a:t>
            </a:r>
            <a:r>
              <a:rPr lang="zh-TW" altLang="en-US" sz="22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：中國提高液化天然氣</a:t>
            </a:r>
            <a:r>
              <a:rPr lang="en-US" altLang="zh-TW" sz="22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(LNG)</a:t>
            </a:r>
            <a:r>
              <a:rPr lang="zh-TW" altLang="en-US" sz="22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關稅，並減緩對其採購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TW" altLang="en-US" sz="22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  </a:t>
            </a:r>
            <a:r>
              <a:rPr lang="en-US" altLang="zh-TW" sz="22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{</a:t>
            </a:r>
            <a:r>
              <a:rPr lang="en-US" altLang="zh-TW" sz="22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'soy', 'soybeans'}</a:t>
            </a:r>
            <a:r>
              <a:rPr lang="zh-TW" altLang="en-US" sz="22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：中國是美國大豆最大進口國，因此貿易戰對美國大豆得影響甚鉅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TW" altLang="en-US" sz="22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  </a:t>
            </a:r>
            <a:r>
              <a:rPr lang="en-US" altLang="zh-TW" sz="22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{</a:t>
            </a:r>
            <a:r>
              <a:rPr lang="en-US" altLang="zh-TW" sz="22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'</a:t>
            </a:r>
            <a:r>
              <a:rPr lang="en-US" altLang="zh-TW" sz="2200" dirty="0" err="1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nasdaq</a:t>
            </a:r>
            <a:r>
              <a:rPr lang="en-US" altLang="zh-TW" sz="22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', 'down'}, {'</a:t>
            </a:r>
            <a:r>
              <a:rPr lang="en-US" altLang="zh-TW" sz="2200" dirty="0" err="1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dow</a:t>
            </a:r>
            <a:r>
              <a:rPr lang="en-US" altLang="zh-TW" sz="22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', '500'}</a:t>
            </a:r>
            <a:r>
              <a:rPr lang="zh-TW" altLang="en-US" sz="22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：可見貿易戰對美國股市造成劇烈震盪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700"/>
              </a:spcAft>
              <a:buFont typeface="+mj-lt"/>
              <a:buAutoNum type="arabicPeriod"/>
            </a:pPr>
            <a:r>
              <a:rPr lang="zh-TW" altLang="en-US" sz="22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  </a:t>
            </a:r>
            <a:r>
              <a:rPr lang="en-US" altLang="zh-TW" sz="22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{</a:t>
            </a:r>
            <a:r>
              <a:rPr lang="en-US" altLang="zh-TW" sz="22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'dollar', 'yuan', 'bank'}</a:t>
            </a:r>
            <a:r>
              <a:rPr lang="zh-TW" altLang="en-US" sz="22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：貿易戰和美元、人民幣匯率息息相關</a:t>
            </a:r>
          </a:p>
          <a:p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6" name="直接连接符 22"/>
          <p:cNvSpPr>
            <a:spLocks noChangeShapeType="1"/>
          </p:cNvSpPr>
          <p:nvPr/>
        </p:nvSpPr>
        <p:spPr bwMode="auto">
          <a:xfrm flipH="1">
            <a:off x="11215688" y="592810"/>
            <a:ext cx="100012" cy="258763"/>
          </a:xfrm>
          <a:prstGeom prst="line">
            <a:avLst/>
          </a:prstGeom>
          <a:noFill/>
          <a:ln w="34925" cap="flat" cmpd="sng">
            <a:solidFill>
              <a:srgbClr val="FFCD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文本框 24"/>
          <p:cNvSpPr>
            <a:spLocks noChangeArrowheads="1"/>
          </p:cNvSpPr>
          <p:nvPr/>
        </p:nvSpPr>
        <p:spPr bwMode="auto">
          <a:xfrm>
            <a:off x="10976676" y="1010063"/>
            <a:ext cx="883405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關聯性分析</a:t>
            </a:r>
            <a:endParaRPr lang="zh-CN" alt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4169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C5486-E87A-41DF-B679-9952FF79A242}" type="datetime1">
              <a:rPr lang="zh-CN" altLang="en-US" smtClean="0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1002963" y="6126163"/>
            <a:ext cx="625475" cy="747712"/>
          </a:xfrm>
          <a:prstGeom prst="rect">
            <a:avLst/>
          </a:prstGeom>
          <a:solidFill>
            <a:srgbClr val="FFCD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2800" dirty="0" smtClean="0">
                <a:cs typeface="Arial" pitchFamily="34" charset="0"/>
                <a:sym typeface="Arial" pitchFamily="34" charset="0"/>
              </a:rPr>
              <a:t>18</a:t>
            </a:r>
            <a:endParaRPr lang="zh-CN" altLang="en-US" sz="2800" dirty="0"/>
          </a:p>
        </p:txBody>
      </p:sp>
      <p:pic>
        <p:nvPicPr>
          <p:cNvPr id="13314" name="Picture 2" descr="https://lh3.googleusercontent.com/cDgAkLAROHOlEQ9GE8cbqCioodW5DRWDPalGQfwEdvO2LONSpUxu6PcVEQjC3U-j8N9L-2TBaY_s8JwzVOxR27b5em2bmYR_gT57WzwRvQ7eiWvBeVwKMx0F-b3TjsyR-LCSJaKRF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158" y="722191"/>
            <a:ext cx="6429375" cy="431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直接连接符 22"/>
          <p:cNvSpPr>
            <a:spLocks noChangeShapeType="1"/>
          </p:cNvSpPr>
          <p:nvPr/>
        </p:nvSpPr>
        <p:spPr bwMode="auto">
          <a:xfrm flipH="1">
            <a:off x="11215688" y="592810"/>
            <a:ext cx="100012" cy="258763"/>
          </a:xfrm>
          <a:prstGeom prst="line">
            <a:avLst/>
          </a:prstGeom>
          <a:noFill/>
          <a:ln w="34925" cap="flat" cmpd="sng">
            <a:solidFill>
              <a:srgbClr val="FFCD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文本框 24"/>
          <p:cNvSpPr>
            <a:spLocks noChangeArrowheads="1"/>
          </p:cNvSpPr>
          <p:nvPr/>
        </p:nvSpPr>
        <p:spPr bwMode="auto">
          <a:xfrm>
            <a:off x="10976676" y="1010063"/>
            <a:ext cx="883405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關鍵詞分析</a:t>
            </a:r>
            <a:endParaRPr lang="zh-CN" alt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35846" y="5213370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28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K means</a:t>
            </a:r>
            <a:r>
              <a:rPr lang="zh-TW" altLang="en-US" sz="28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分群分析</a:t>
            </a:r>
            <a:endParaRPr lang="zh-TW" altLang="en-US" sz="28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8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最佳分群數</a:t>
            </a:r>
            <a:endParaRPr lang="zh-TW" altLang="en-US" sz="28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190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C5486-E87A-41DF-B679-9952FF79A242}" type="datetime1">
              <a:rPr lang="zh-CN" altLang="en-US" smtClean="0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1002962" y="6113616"/>
            <a:ext cx="625475" cy="747712"/>
          </a:xfrm>
          <a:prstGeom prst="rect">
            <a:avLst/>
          </a:prstGeom>
          <a:solidFill>
            <a:srgbClr val="FFCD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2800" dirty="0" smtClean="0">
                <a:cs typeface="Arial" pitchFamily="34" charset="0"/>
                <a:sym typeface="Arial" pitchFamily="34" charset="0"/>
              </a:rPr>
              <a:t>19</a:t>
            </a:r>
            <a:endParaRPr lang="zh-CN" altLang="en-US" sz="2800" dirty="0"/>
          </a:p>
        </p:txBody>
      </p:sp>
      <p:sp>
        <p:nvSpPr>
          <p:cNvPr id="6" name="直接连接符 22"/>
          <p:cNvSpPr>
            <a:spLocks noChangeShapeType="1"/>
          </p:cNvSpPr>
          <p:nvPr/>
        </p:nvSpPr>
        <p:spPr bwMode="auto">
          <a:xfrm flipH="1">
            <a:off x="11215688" y="592810"/>
            <a:ext cx="100012" cy="258763"/>
          </a:xfrm>
          <a:prstGeom prst="line">
            <a:avLst/>
          </a:prstGeom>
          <a:noFill/>
          <a:ln w="34925" cap="flat" cmpd="sng">
            <a:solidFill>
              <a:srgbClr val="FFCD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文本框 24"/>
          <p:cNvSpPr>
            <a:spLocks noChangeArrowheads="1"/>
          </p:cNvSpPr>
          <p:nvPr/>
        </p:nvSpPr>
        <p:spPr bwMode="auto">
          <a:xfrm>
            <a:off x="10976676" y="1010063"/>
            <a:ext cx="883405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關鍵詞分析</a:t>
            </a:r>
            <a:endParaRPr lang="zh-CN" alt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35846" y="5213370"/>
            <a:ext cx="6096000" cy="180049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28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K means</a:t>
            </a:r>
            <a:r>
              <a:rPr lang="zh-TW" altLang="en-US" sz="28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分群分析</a:t>
            </a:r>
            <a:endParaRPr lang="zh-TW" altLang="en-US" sz="28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8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分七群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pic>
        <p:nvPicPr>
          <p:cNvPr id="19458" name="Picture 2" descr="https://lh6.googleusercontent.com/iS6Rzfe0lUT85J0d-1Mv8P4e_kOBykJJ3Ga9BrffMCc5DifCeUV7PZBF4HZKzUxlcyfCCrCjBTTIQg9mkVZcIBc3pElIRl1cK6NxLg_r2NS61yIsUcXkZ1lpxQE5t07f5cRuZ4BagJ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05"/>
          <a:stretch/>
        </p:blipFill>
        <p:spPr bwMode="auto">
          <a:xfrm>
            <a:off x="2231187" y="951066"/>
            <a:ext cx="6905317" cy="394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02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79BDC5A-6B50-2D4B-80F3-25194F90AD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6" r="12385"/>
          <a:stretch/>
        </p:blipFill>
        <p:spPr>
          <a:xfrm>
            <a:off x="5899150" y="-15875"/>
            <a:ext cx="6292850" cy="687387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6EF8A4F-60E5-D846-986F-7FC775814682}"/>
              </a:ext>
            </a:extLst>
          </p:cNvPr>
          <p:cNvSpPr/>
          <p:nvPr/>
        </p:nvSpPr>
        <p:spPr bwMode="auto">
          <a:xfrm>
            <a:off x="5899150" y="-31750"/>
            <a:ext cx="6292850" cy="6889750"/>
          </a:xfrm>
          <a:prstGeom prst="rect">
            <a:avLst/>
          </a:prstGeom>
          <a:solidFill>
            <a:schemeClr val="accent3">
              <a:alpha val="50196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124" name="矩形 3"/>
          <p:cNvSpPr>
            <a:spLocks noChangeArrowheads="1"/>
          </p:cNvSpPr>
          <p:nvPr/>
        </p:nvSpPr>
        <p:spPr bwMode="auto">
          <a:xfrm>
            <a:off x="11002963" y="6126163"/>
            <a:ext cx="625475" cy="747712"/>
          </a:xfrm>
          <a:prstGeom prst="rect">
            <a:avLst/>
          </a:prstGeom>
          <a:solidFill>
            <a:srgbClr val="FFCD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cs typeface="Arial" pitchFamily="34" charset="0"/>
                <a:sym typeface="Arial" pitchFamily="34" charset="0"/>
              </a:rPr>
              <a:t>02</a:t>
            </a:r>
          </a:p>
        </p:txBody>
      </p:sp>
      <p:sp>
        <p:nvSpPr>
          <p:cNvPr id="5123" name="文本框 2"/>
          <p:cNvSpPr>
            <a:spLocks noChangeArrowheads="1"/>
          </p:cNvSpPr>
          <p:nvPr/>
        </p:nvSpPr>
        <p:spPr bwMode="auto">
          <a:xfrm>
            <a:off x="579438" y="507098"/>
            <a:ext cx="205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專案目標</a:t>
            </a:r>
            <a:endParaRPr lang="zh-CN" altLang="en-US" sz="48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 Unicode MS" pitchFamily="34" charset="-122"/>
              <a:sym typeface="Arial Unicode MS" pitchFamily="34" charset="-122"/>
            </a:endParaRPr>
          </a:p>
        </p:txBody>
      </p:sp>
      <p:sp>
        <p:nvSpPr>
          <p:cNvPr id="5125" name="直接连接符 5"/>
          <p:cNvSpPr>
            <a:spLocks noChangeShapeType="1"/>
          </p:cNvSpPr>
          <p:nvPr/>
        </p:nvSpPr>
        <p:spPr bwMode="auto">
          <a:xfrm flipH="1">
            <a:off x="576263" y="685800"/>
            <a:ext cx="100012" cy="258763"/>
          </a:xfrm>
          <a:prstGeom prst="line">
            <a:avLst/>
          </a:prstGeom>
          <a:noFill/>
          <a:ln w="34925" cap="flat" cmpd="sng">
            <a:solidFill>
              <a:srgbClr val="FFCD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8" name="文本框 8"/>
          <p:cNvSpPr>
            <a:spLocks noChangeArrowheads="1"/>
          </p:cNvSpPr>
          <p:nvPr/>
        </p:nvSpPr>
        <p:spPr bwMode="auto">
          <a:xfrm>
            <a:off x="576263" y="1605424"/>
            <a:ext cx="4872037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4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中美貿易戰下</a:t>
            </a:r>
            <a:endParaRPr lang="en-US" altLang="zh-TW" sz="4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4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各類</a:t>
            </a:r>
            <a:r>
              <a:rPr lang="zh-TW" altLang="en-US" sz="4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產業與投資人</a:t>
            </a:r>
            <a:endParaRPr lang="en-US" altLang="zh-TW" sz="40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4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的投資</a:t>
            </a:r>
            <a:r>
              <a:rPr lang="zh-TW" altLang="en-US" sz="4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決策判定</a:t>
            </a:r>
            <a:endParaRPr lang="zh-CN" altLang="en-US" sz="4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C5486-E87A-41DF-B679-9952FF79A242}" type="datetime1">
              <a:rPr lang="zh-CN" altLang="en-US" smtClean="0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1002963" y="6126163"/>
            <a:ext cx="625475" cy="747712"/>
          </a:xfrm>
          <a:prstGeom prst="rect">
            <a:avLst/>
          </a:prstGeom>
          <a:solidFill>
            <a:srgbClr val="FFCD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2800" dirty="0" smtClean="0">
                <a:cs typeface="Arial" pitchFamily="34" charset="0"/>
                <a:sym typeface="Arial" pitchFamily="34" charset="0"/>
              </a:rPr>
              <a:t>20</a:t>
            </a:r>
            <a:endParaRPr lang="zh-CN" altLang="en-US" sz="2800" dirty="0"/>
          </a:p>
        </p:txBody>
      </p:sp>
      <p:sp>
        <p:nvSpPr>
          <p:cNvPr id="6" name="直接连接符 22"/>
          <p:cNvSpPr>
            <a:spLocks noChangeShapeType="1"/>
          </p:cNvSpPr>
          <p:nvPr/>
        </p:nvSpPr>
        <p:spPr bwMode="auto">
          <a:xfrm flipH="1">
            <a:off x="11215688" y="592810"/>
            <a:ext cx="100012" cy="258763"/>
          </a:xfrm>
          <a:prstGeom prst="line">
            <a:avLst/>
          </a:prstGeom>
          <a:noFill/>
          <a:ln w="34925" cap="flat" cmpd="sng">
            <a:solidFill>
              <a:srgbClr val="FFCD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文本框 24"/>
          <p:cNvSpPr>
            <a:spLocks noChangeArrowheads="1"/>
          </p:cNvSpPr>
          <p:nvPr/>
        </p:nvSpPr>
        <p:spPr bwMode="auto">
          <a:xfrm>
            <a:off x="10976676" y="1010063"/>
            <a:ext cx="883405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關鍵詞分析</a:t>
            </a:r>
            <a:endParaRPr lang="zh-CN" alt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026" name="Picture 2" descr="https://lh3.googleusercontent.com/Q-c_NNmLEcD2TgA1to_EAz2sUFbkk5tRO3bLnqycEyWLjFrxYzm-pmjY31wKOBkR8uC117jHZRo7nMV_TYW3K_IlCRVWs8p-R_Lo8qP5osvcX67tzPHD4smejgt0uEpVXvKCr5I3Al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80" y="149283"/>
            <a:ext cx="9549939" cy="645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34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CCC30-A1F5-4AC9-B2EE-A6D5425FE959}" type="slidenum">
              <a:rPr lang="zh-CN" altLang="en-US"/>
              <a:pPr/>
              <a:t>21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1229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1" t="4521" r="17717" b="136"/>
          <a:stretch>
            <a:fillRect/>
          </a:stretch>
        </p:blipFill>
        <p:spPr bwMode="auto">
          <a:xfrm>
            <a:off x="0" y="0"/>
            <a:ext cx="6294438" cy="68580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矩形 3"/>
          <p:cNvSpPr>
            <a:spLocks noChangeArrowheads="1"/>
          </p:cNvSpPr>
          <p:nvPr/>
        </p:nvSpPr>
        <p:spPr bwMode="auto">
          <a:xfrm>
            <a:off x="11002963" y="6126163"/>
            <a:ext cx="625475" cy="747712"/>
          </a:xfrm>
          <a:prstGeom prst="rect">
            <a:avLst/>
          </a:prstGeom>
          <a:solidFill>
            <a:srgbClr val="FFCD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2800" dirty="0" smtClean="0">
                <a:cs typeface="Arial" pitchFamily="34" charset="0"/>
                <a:sym typeface="Arial" pitchFamily="34" charset="0"/>
              </a:rPr>
              <a:t>21</a:t>
            </a:r>
            <a:endParaRPr lang="zh-CN" altLang="en-US" sz="2800" dirty="0"/>
          </a:p>
        </p:txBody>
      </p:sp>
      <p:sp>
        <p:nvSpPr>
          <p:cNvPr id="12292" name="矩形 4"/>
          <p:cNvSpPr>
            <a:spLocks noChangeArrowheads="1"/>
          </p:cNvSpPr>
          <p:nvPr/>
        </p:nvSpPr>
        <p:spPr bwMode="auto">
          <a:xfrm>
            <a:off x="0" y="0"/>
            <a:ext cx="6294438" cy="6888163"/>
          </a:xfrm>
          <a:prstGeom prst="rect">
            <a:avLst/>
          </a:prstGeom>
          <a:solidFill>
            <a:srgbClr val="D5DBE5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2310" name="直接连接符 22"/>
          <p:cNvSpPr>
            <a:spLocks noChangeShapeType="1"/>
          </p:cNvSpPr>
          <p:nvPr/>
        </p:nvSpPr>
        <p:spPr bwMode="auto">
          <a:xfrm flipH="1">
            <a:off x="576263" y="685800"/>
            <a:ext cx="100012" cy="258763"/>
          </a:xfrm>
          <a:prstGeom prst="line">
            <a:avLst/>
          </a:prstGeom>
          <a:noFill/>
          <a:ln w="34925" cap="flat" cmpd="sng">
            <a:solidFill>
              <a:srgbClr val="FFCD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12" name="文本框 24"/>
          <p:cNvSpPr>
            <a:spLocks noChangeArrowheads="1"/>
          </p:cNvSpPr>
          <p:nvPr/>
        </p:nvSpPr>
        <p:spPr bwMode="auto">
          <a:xfrm>
            <a:off x="680583" y="500980"/>
            <a:ext cx="48847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研究步驟</a:t>
            </a:r>
            <a:endParaRPr lang="zh-CN" alt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313" name="文本框 25"/>
          <p:cNvSpPr>
            <a:spLocks noChangeArrowheads="1"/>
          </p:cNvSpPr>
          <p:nvPr/>
        </p:nvSpPr>
        <p:spPr bwMode="auto">
          <a:xfrm>
            <a:off x="6743700" y="1270000"/>
            <a:ext cx="3989949" cy="2739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TW" altLang="en-US" sz="3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三、</a:t>
            </a:r>
            <a:r>
              <a:rPr lang="zh-TW" altLang="en-US" sz="3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關聯性顯著程度：</a:t>
            </a:r>
            <a:endParaRPr lang="en-US" altLang="zh-TW" sz="3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3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zh-TW" altLang="en-US" sz="3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→</a:t>
            </a:r>
            <a:r>
              <a:rPr lang="en-US" altLang="zh-TW" sz="3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3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統計迴歸</a:t>
            </a:r>
            <a:r>
              <a:rPr lang="zh-TW" altLang="en-US" sz="3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分析</a:t>
            </a:r>
            <a:endParaRPr lang="en-US" altLang="zh-TW" sz="3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zh-TW" altLang="en-US" sz="2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市場</a:t>
            </a:r>
            <a:r>
              <a:rPr lang="zh-TW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漲跌幅和正負面</a:t>
            </a:r>
            <a:r>
              <a:rPr lang="zh-TW" altLang="en-US" sz="2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新聞發生次數的關係</a:t>
            </a:r>
          </a:p>
          <a:p>
            <a:r>
              <a:rPr lang="zh-TW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/>
            </a:r>
            <a:br>
              <a:rPr lang="zh-TW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endParaRPr lang="zh-CN" altLang="en-US" sz="1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微软雅黑" pitchFamily="34" charset="-122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038C5165-7FD1-214C-933C-80CC1368FAC7}"/>
              </a:ext>
            </a:extLst>
          </p:cNvPr>
          <p:cNvGrpSpPr/>
          <p:nvPr/>
        </p:nvGrpSpPr>
        <p:grpSpPr>
          <a:xfrm>
            <a:off x="1595438" y="1891506"/>
            <a:ext cx="3103562" cy="3105150"/>
            <a:chOff x="1496573" y="1876425"/>
            <a:chExt cx="3103562" cy="3105150"/>
          </a:xfrm>
        </p:grpSpPr>
        <p:sp>
          <p:nvSpPr>
            <p:cNvPr id="13" name="椭圆 6"/>
            <p:cNvSpPr>
              <a:spLocks noChangeArrowheads="1"/>
            </p:cNvSpPr>
            <p:nvPr/>
          </p:nvSpPr>
          <p:spPr bwMode="auto">
            <a:xfrm>
              <a:off x="1496573" y="1876425"/>
              <a:ext cx="3103562" cy="3105150"/>
            </a:xfrm>
            <a:prstGeom prst="ellipse">
              <a:avLst/>
            </a:prstGeom>
            <a:solidFill>
              <a:schemeClr val="tx1"/>
            </a:solidFill>
            <a:ln w="19050" cap="flat" cmpd="sng">
              <a:solidFill>
                <a:srgbClr val="A5A5A5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54195E65-8A2C-914D-8A76-8AD3C0FD8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6956" y="2562683"/>
              <a:ext cx="1762796" cy="17627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20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C5486-E87A-41DF-B679-9952FF79A242}" type="datetime1">
              <a:rPr lang="zh-CN" altLang="en-US" smtClean="0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1002963" y="6126163"/>
            <a:ext cx="625475" cy="747712"/>
          </a:xfrm>
          <a:prstGeom prst="rect">
            <a:avLst/>
          </a:prstGeom>
          <a:solidFill>
            <a:srgbClr val="FFCD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2800" dirty="0" smtClean="0">
                <a:cs typeface="Arial" pitchFamily="34" charset="0"/>
                <a:sym typeface="Arial" pitchFamily="34" charset="0"/>
              </a:rPr>
              <a:t>22</a:t>
            </a:r>
            <a:endParaRPr lang="zh-CN" altLang="en-US" sz="28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39" y="514280"/>
            <a:ext cx="6107635" cy="5318961"/>
          </a:xfrm>
          <a:prstGeom prst="rect">
            <a:avLst/>
          </a:prstGeom>
        </p:spPr>
      </p:pic>
      <p:sp>
        <p:nvSpPr>
          <p:cNvPr id="6" name="直接连接符 22"/>
          <p:cNvSpPr>
            <a:spLocks noChangeShapeType="1"/>
          </p:cNvSpPr>
          <p:nvPr/>
        </p:nvSpPr>
        <p:spPr bwMode="auto">
          <a:xfrm flipH="1">
            <a:off x="11215688" y="592810"/>
            <a:ext cx="100012" cy="258763"/>
          </a:xfrm>
          <a:prstGeom prst="line">
            <a:avLst/>
          </a:prstGeom>
          <a:noFill/>
          <a:ln w="34925" cap="flat" cmpd="sng">
            <a:solidFill>
              <a:srgbClr val="FFCD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文本框 24"/>
          <p:cNvSpPr>
            <a:spLocks noChangeArrowheads="1"/>
          </p:cNvSpPr>
          <p:nvPr/>
        </p:nvSpPr>
        <p:spPr bwMode="auto">
          <a:xfrm>
            <a:off x="10976676" y="1010063"/>
            <a:ext cx="883405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資料整理</a:t>
            </a:r>
            <a:endParaRPr lang="zh-CN" alt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998061" y="1628353"/>
            <a:ext cx="353602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400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比對新聞</a:t>
            </a:r>
            <a:r>
              <a:rPr lang="zh-TW" altLang="en-US" sz="2400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與</a:t>
            </a:r>
            <a:r>
              <a:rPr lang="en-US" altLang="zh-TW" sz="2400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ETF</a:t>
            </a:r>
            <a:r>
              <a:rPr lang="zh-TW" altLang="en-US" sz="2400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開盤之共同日期，擷取日期、</a:t>
            </a:r>
            <a:endParaRPr lang="en-US" altLang="zh-TW" sz="2400" dirty="0" smtClean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400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收盤價、股價波動幅度、</a:t>
            </a:r>
            <a:endParaRPr lang="en-US" altLang="zh-TW" sz="2400" dirty="0" smtClean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400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情緒分數及其平方，進行分析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97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C5486-E87A-41DF-B679-9952FF79A242}" type="datetime1">
              <a:rPr lang="zh-CN" altLang="en-US" smtClean="0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1002963" y="6126163"/>
            <a:ext cx="625475" cy="747712"/>
          </a:xfrm>
          <a:prstGeom prst="rect">
            <a:avLst/>
          </a:prstGeom>
          <a:solidFill>
            <a:srgbClr val="FFCD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2800" dirty="0" smtClean="0">
                <a:cs typeface="Arial" pitchFamily="34" charset="0"/>
                <a:sym typeface="Arial" pitchFamily="34" charset="0"/>
              </a:rPr>
              <a:t>23</a:t>
            </a:r>
            <a:endParaRPr lang="zh-CN" altLang="en-US" sz="28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205687"/>
              </p:ext>
            </p:extLst>
          </p:nvPr>
        </p:nvGraphicFramePr>
        <p:xfrm>
          <a:off x="762000" y="216974"/>
          <a:ext cx="9800897" cy="2588219"/>
        </p:xfrm>
        <a:graphic>
          <a:graphicData uri="http://schemas.openxmlformats.org/drawingml/2006/table">
            <a:tbl>
              <a:tblPr firstRow="1" firstCol="1" bandRow="1">
                <a:tableStyleId>{1E171933-4619-4E11-9A3F-F7608DF75F80}</a:tableStyleId>
              </a:tblPr>
              <a:tblGrid>
                <a:gridCol w="32844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5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038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7344"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b="1" i="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資產類別</a:t>
                      </a:r>
                    </a:p>
                  </a:txBody>
                  <a:tcPr marL="19050" marR="19050" marT="12700" marB="12700" anchor="b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altLang="zh-TW" sz="1800" b="1" i="0" kern="1200" dirty="0" smtClean="0">
                          <a:solidFill>
                            <a:schemeClr val="lt1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Ticker</a:t>
                      </a:r>
                      <a:endParaRPr lang="zh-TW" altLang="en-US" sz="1800" b="1" i="0" kern="1200" dirty="0">
                        <a:solidFill>
                          <a:schemeClr val="lt1"/>
                        </a:solidFill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19050" marR="19050" marT="12700" marB="12700" anchor="b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b="1" i="0" kern="1200" dirty="0" smtClean="0">
                          <a:solidFill>
                            <a:schemeClr val="lt1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結果</a:t>
                      </a:r>
                      <a:endParaRPr lang="ja-JP" altLang="en-US" sz="1800" b="1" i="0" kern="1200" dirty="0">
                        <a:solidFill>
                          <a:schemeClr val="lt1"/>
                        </a:solidFill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175">
                <a:tc>
                  <a:txBody>
                    <a:bodyPr/>
                    <a:lstStyle/>
                    <a:p>
                      <a:pPr rtl="0" fontAlgn="b"/>
                      <a:r>
                        <a:rPr lang="en-US" b="1" i="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Equity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SPY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b="0" i="0" u="none" strike="noStrike" dirty="0">
                          <a:solidFill>
                            <a:srgbClr val="44546A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統計上不顯著</a:t>
                      </a:r>
                      <a:endParaRPr lang="zh-TW" altLang="en-US" dirty="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175">
                <a:tc>
                  <a:txBody>
                    <a:bodyPr/>
                    <a:lstStyle/>
                    <a:p>
                      <a:pPr rtl="0" fontAlgn="b"/>
                      <a:r>
                        <a:rPr lang="en-US" b="1" i="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Bond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AGG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b="0" i="0" u="none" strike="noStrike" dirty="0">
                          <a:solidFill>
                            <a:srgbClr val="44546A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統計上不顯著</a:t>
                      </a:r>
                      <a:endParaRPr lang="zh-TW" altLang="en-US" dirty="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175">
                <a:tc>
                  <a:txBody>
                    <a:bodyPr/>
                    <a:lstStyle/>
                    <a:p>
                      <a:pPr rtl="0" fontAlgn="b"/>
                      <a:r>
                        <a:rPr lang="en-US" b="1" i="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Currency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UUP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b="0" i="0" u="none" strike="noStrike" dirty="0">
                          <a:solidFill>
                            <a:srgbClr val="44546A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統計上顯著，但影響非常小</a:t>
                      </a:r>
                      <a:endParaRPr lang="zh-TW" altLang="en-US" dirty="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4175">
                <a:tc>
                  <a:txBody>
                    <a:bodyPr/>
                    <a:lstStyle/>
                    <a:p>
                      <a:pPr rtl="0" fontAlgn="b"/>
                      <a:r>
                        <a:rPr lang="en-US" b="1" i="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Real Estate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VNQ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b="0" i="0" u="none" strike="noStrike" dirty="0">
                          <a:solidFill>
                            <a:srgbClr val="44546A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統計上不顯著</a:t>
                      </a:r>
                      <a:endParaRPr lang="zh-TW" altLang="en-US" dirty="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4175">
                <a:tc>
                  <a:txBody>
                    <a:bodyPr/>
                    <a:lstStyle/>
                    <a:p>
                      <a:pPr rtl="0" fontAlgn="b"/>
                      <a:r>
                        <a:rPr lang="en-US" b="1" i="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Commodity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GLD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b="0" i="0" u="none" strike="noStrike" dirty="0">
                          <a:solidFill>
                            <a:srgbClr val="44546A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統計上不顯著</a:t>
                      </a:r>
                      <a:endParaRPr lang="zh-TW" altLang="en-US" dirty="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140807"/>
              </p:ext>
            </p:extLst>
          </p:nvPr>
        </p:nvGraphicFramePr>
        <p:xfrm>
          <a:off x="762000" y="2822862"/>
          <a:ext cx="9823341" cy="356742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274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2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262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931">
                <a:tc>
                  <a:txBody>
                    <a:bodyPr/>
                    <a:lstStyle/>
                    <a:p>
                      <a:pPr rtl="0" fontAlgn="b"/>
                      <a:r>
                        <a:rPr lang="mr-IN" dirty="0" err="1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產業類別</a:t>
                      </a:r>
                      <a:r>
                        <a:rPr lang="en-US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 </a:t>
                      </a:r>
                      <a:r>
                        <a:rPr lang="mr-IN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mr-IN" dirty="0" err="1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Sector</a:t>
                      </a:r>
                      <a:r>
                        <a:rPr lang="mr-IN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</a:p>
                  </a:txBody>
                  <a:tcPr marL="19050" marR="19050" marT="12700" marB="12700" anchor="b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dirty="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19050" marR="19050" marT="12700" marB="12700" anchor="b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dirty="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19050" marR="19050" marT="12700" marB="12700" anchor="b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613"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Consumer Staples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VDC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b="0" i="0" u="none" strike="noStrike" dirty="0">
                          <a:solidFill>
                            <a:srgbClr val="44546A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統計上顯著，但影響非常小</a:t>
                      </a:r>
                      <a:endParaRPr lang="zh-TW" altLang="en-US" dirty="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587"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Energy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VDE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b="0" i="0" u="none" strike="noStrike">
                          <a:solidFill>
                            <a:srgbClr val="44546A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統計上顯著，但影響非常小</a:t>
                      </a:r>
                      <a:endParaRPr lang="zh-TW" altLang="en-US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6212"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Financials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VFH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b="0" i="0" u="none" strike="noStrike">
                          <a:solidFill>
                            <a:srgbClr val="44546A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統計上不顯著</a:t>
                      </a:r>
                      <a:endParaRPr lang="zh-TW" altLang="en-US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9142"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Industrials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VIS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b="0" i="0" u="none" strike="noStrike">
                          <a:solidFill>
                            <a:srgbClr val="44546A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統計上不顯著</a:t>
                      </a:r>
                      <a:endParaRPr lang="zh-TW" altLang="en-US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9257"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Materials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VAW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b="0" i="0" u="none" strike="noStrike">
                          <a:solidFill>
                            <a:srgbClr val="44546A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統計上顯著，但影響非常小</a:t>
                      </a:r>
                      <a:endParaRPr lang="zh-TW" altLang="en-US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330"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Technology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VGT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b="0" i="0" u="none" strike="noStrike">
                          <a:solidFill>
                            <a:srgbClr val="44546A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統計上不顯著</a:t>
                      </a:r>
                      <a:endParaRPr lang="zh-TW" altLang="en-US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1356"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Telecom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VOX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b="0" i="0" u="none" strike="noStrike" dirty="0">
                          <a:solidFill>
                            <a:srgbClr val="44546A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統計上不顯著</a:t>
                      </a:r>
                      <a:endParaRPr lang="zh-TW" altLang="en-US" dirty="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直接连接符 22"/>
          <p:cNvSpPr>
            <a:spLocks noChangeShapeType="1"/>
          </p:cNvSpPr>
          <p:nvPr/>
        </p:nvSpPr>
        <p:spPr bwMode="auto">
          <a:xfrm flipH="1">
            <a:off x="11215688" y="592810"/>
            <a:ext cx="100012" cy="258763"/>
          </a:xfrm>
          <a:prstGeom prst="line">
            <a:avLst/>
          </a:prstGeom>
          <a:noFill/>
          <a:ln w="34925" cap="flat" cmpd="sng">
            <a:solidFill>
              <a:srgbClr val="FFCD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文本框 24"/>
          <p:cNvSpPr>
            <a:spLocks noChangeArrowheads="1"/>
          </p:cNvSpPr>
          <p:nvPr/>
        </p:nvSpPr>
        <p:spPr bwMode="auto">
          <a:xfrm>
            <a:off x="10976676" y="1010063"/>
            <a:ext cx="883405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迴歸分析</a:t>
            </a:r>
            <a:endParaRPr lang="zh-CN" alt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4064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C5486-E87A-41DF-B679-9952FF79A242}" type="datetime1">
              <a:rPr lang="zh-CN" altLang="en-US" smtClean="0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1002963" y="6126163"/>
            <a:ext cx="625475" cy="747712"/>
          </a:xfrm>
          <a:prstGeom prst="rect">
            <a:avLst/>
          </a:prstGeom>
          <a:solidFill>
            <a:srgbClr val="FFCD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2800" dirty="0" smtClean="0"/>
              <a:t>24</a:t>
            </a:r>
            <a:endParaRPr lang="zh-CN" altLang="en-US" sz="2800" dirty="0"/>
          </a:p>
        </p:txBody>
      </p:sp>
      <p:pic>
        <p:nvPicPr>
          <p:cNvPr id="8194" name="Picture 2" descr="https://lh4.googleusercontent.com/hNYQcJet15ry2QMGFuRThB9rg_fD6zBFkmwDvXNXXhp_FotnlTBmhnC5ORUX5b4omKrqIPYyCW9UQ5aUeZW4lAxsC-BCF02ewhRrQVxBWgVRZKou38Ve93Z7iKXX2w6aoljJflW4bf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62" y="238126"/>
            <a:ext cx="6446877" cy="290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lh6.googleusercontent.com/rpgmbv1q0FWMIRkAN3d9D84YdjRUBEIWqLek2XNGufOzaMnVzLmewV7KeE51DUutolLWJN3bcKiyh8S_PjXRhyVoQFNDsfn_14Ru3xPy-_3nGHD0b1Iwvf_MY3CPGrlLoL_nVfxzsW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61" y="3270249"/>
            <a:ext cx="6446877" cy="292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6795642" y="1010063"/>
            <a:ext cx="353602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4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➤ 匯率</a:t>
            </a:r>
            <a:r>
              <a:rPr lang="zh-TW" altLang="en-US" sz="24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、民生必需品、能源、原物料類型的</a:t>
            </a:r>
            <a:r>
              <a:rPr lang="en-US" altLang="zh-TW" sz="24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ETF</a:t>
            </a:r>
            <a:r>
              <a:rPr lang="zh-TW" altLang="en-US" sz="24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在統計上有顯著性</a:t>
            </a:r>
            <a:r>
              <a:rPr lang="zh-TW" altLang="en-US" sz="24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，</a:t>
            </a:r>
            <a:endParaRPr lang="en-US" altLang="zh-TW" sz="2400" dirty="0" smtClean="0">
              <a:solidFill>
                <a:srgbClr val="00000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4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但</a:t>
            </a:r>
            <a:r>
              <a:rPr lang="zh-TW" altLang="en-US" sz="24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從圖可以發現，實際上情緒分數的變動不太能解釋價格的波動</a:t>
            </a:r>
            <a:endParaRPr lang="zh-TW" altLang="en-US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10" name="直接连接符 22"/>
          <p:cNvSpPr>
            <a:spLocks noChangeShapeType="1"/>
          </p:cNvSpPr>
          <p:nvPr/>
        </p:nvSpPr>
        <p:spPr bwMode="auto">
          <a:xfrm flipH="1">
            <a:off x="11215688" y="592810"/>
            <a:ext cx="100012" cy="258763"/>
          </a:xfrm>
          <a:prstGeom prst="line">
            <a:avLst/>
          </a:prstGeom>
          <a:noFill/>
          <a:ln w="34925" cap="flat" cmpd="sng">
            <a:solidFill>
              <a:srgbClr val="FFCD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文本框 24"/>
          <p:cNvSpPr>
            <a:spLocks noChangeArrowheads="1"/>
          </p:cNvSpPr>
          <p:nvPr/>
        </p:nvSpPr>
        <p:spPr bwMode="auto">
          <a:xfrm>
            <a:off x="10976676" y="1010063"/>
            <a:ext cx="883405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迴歸分析</a:t>
            </a:r>
            <a:endParaRPr lang="zh-CN" alt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9433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C5486-E87A-41DF-B679-9952FF79A242}" type="datetime1">
              <a:rPr lang="zh-CN" altLang="en-US" smtClean="0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1002963" y="6126163"/>
            <a:ext cx="625475" cy="747712"/>
          </a:xfrm>
          <a:prstGeom prst="rect">
            <a:avLst/>
          </a:prstGeom>
          <a:solidFill>
            <a:srgbClr val="FFCD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2800" dirty="0" smtClean="0">
                <a:cs typeface="Arial" pitchFamily="34" charset="0"/>
                <a:sym typeface="Arial" pitchFamily="34" charset="0"/>
              </a:rPr>
              <a:t>25</a:t>
            </a:r>
            <a:endParaRPr lang="zh-CN" altLang="en-US" sz="2800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227083" y="15200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135669"/>
              </p:ext>
            </p:extLst>
          </p:nvPr>
        </p:nvGraphicFramePr>
        <p:xfrm>
          <a:off x="1476703" y="2963919"/>
          <a:ext cx="7183820" cy="131379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95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5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59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59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793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富邦金融 0059</a:t>
                      </a:r>
                      <a:endParaRPr lang="is-IS" sz="1800" dirty="0">
                        <a:solidFill>
                          <a:schemeClr val="tx1"/>
                        </a:solidFill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台積電 2330</a:t>
                      </a:r>
                      <a:endParaRPr lang="is-IS" sz="1800" dirty="0">
                        <a:solidFill>
                          <a:schemeClr val="tx1"/>
                        </a:solidFill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鴻海 2317</a:t>
                      </a:r>
                      <a:endParaRPr lang="is-IS" sz="1800" dirty="0">
                        <a:solidFill>
                          <a:schemeClr val="tx1"/>
                        </a:solidFill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南亞</a:t>
                      </a:r>
                      <a:r>
                        <a:rPr lang="en-US" altLang="zh-TW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 1303</a:t>
                      </a:r>
                      <a:endParaRPr lang="zh-TW" altLang="en-US" sz="1800" dirty="0">
                        <a:solidFill>
                          <a:schemeClr val="tx1"/>
                        </a:solidFill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93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i-FI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(0.1101)</a:t>
                      </a:r>
                      <a:endParaRPr lang="fi-FI" sz="1800" dirty="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8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(0.1383)</a:t>
                      </a:r>
                      <a:endParaRPr lang="mr-IN" sz="180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8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(0.0475)</a:t>
                      </a:r>
                      <a:endParaRPr lang="mr-IN" sz="180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8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(0.1569)</a:t>
                      </a:r>
                      <a:endParaRPr lang="mr-IN" sz="180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793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0.0033</a:t>
                      </a:r>
                      <a:endParaRPr lang="nb-NO" sz="180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0.0686</a:t>
                      </a:r>
                      <a:endParaRPr lang="is-IS" sz="180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0.1739</a:t>
                      </a:r>
                      <a:endParaRPr lang="nb-NO" sz="180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(0.2093)</a:t>
                      </a:r>
                      <a:endParaRPr lang="is-IS" sz="1800" dirty="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4095888"/>
              </p:ext>
            </p:extLst>
          </p:nvPr>
        </p:nvGraphicFramePr>
        <p:xfrm>
          <a:off x="1476703" y="1399713"/>
          <a:ext cx="7183821" cy="115498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394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4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46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499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元大台商0054</a:t>
                      </a:r>
                      <a:endParaRPr lang="is-IS" sz="1800" dirty="0">
                        <a:solidFill>
                          <a:schemeClr val="tx1"/>
                        </a:solidFill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53217" marR="53217" marT="53217" marB="53217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元大電子0053</a:t>
                      </a:r>
                      <a:endParaRPr lang="is-IS" sz="1800" dirty="0">
                        <a:solidFill>
                          <a:schemeClr val="tx1"/>
                        </a:solidFill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53217" marR="53217" marT="53217" marB="53217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富邦科技0052</a:t>
                      </a:r>
                      <a:endParaRPr lang="is-IS" sz="1800" dirty="0">
                        <a:solidFill>
                          <a:schemeClr val="tx1"/>
                        </a:solidFill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53217" marR="53217" marT="53217" marB="53217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994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i-FI" sz="18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(0.1021)</a:t>
                      </a:r>
                      <a:endParaRPr lang="fi-FI" sz="180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53217" marR="53217" marT="53217" marB="53217"/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(0.0961)</a:t>
                      </a:r>
                      <a:endParaRPr lang="is-IS" sz="180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53217" marR="53217" marT="53217" marB="53217"/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(0.0582)</a:t>
                      </a:r>
                      <a:endParaRPr lang="is-IS" sz="180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53217" marR="53217" marT="53217" marB="5321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994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0.049554</a:t>
                      </a:r>
                      <a:endParaRPr lang="is-IS" sz="180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53217" marR="53217" marT="53217" marB="53217"/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0.0943</a:t>
                      </a:r>
                      <a:endParaRPr lang="hr-HR" sz="1800" dirty="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53217" marR="53217" marT="53217" marB="53217"/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0.3525</a:t>
                      </a:r>
                      <a:endParaRPr lang="nb-NO" sz="1800" dirty="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53217" marR="53217" marT="53217" marB="5321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直接连接符 22"/>
          <p:cNvSpPr>
            <a:spLocks noChangeShapeType="1"/>
          </p:cNvSpPr>
          <p:nvPr/>
        </p:nvSpPr>
        <p:spPr bwMode="auto">
          <a:xfrm flipH="1">
            <a:off x="11215688" y="592810"/>
            <a:ext cx="100012" cy="258763"/>
          </a:xfrm>
          <a:prstGeom prst="line">
            <a:avLst/>
          </a:prstGeom>
          <a:noFill/>
          <a:ln w="34925" cap="flat" cmpd="sng">
            <a:solidFill>
              <a:srgbClr val="FFCD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文本框 24"/>
          <p:cNvSpPr>
            <a:spLocks noChangeArrowheads="1"/>
          </p:cNvSpPr>
          <p:nvPr/>
        </p:nvSpPr>
        <p:spPr bwMode="auto">
          <a:xfrm>
            <a:off x="10976676" y="1010063"/>
            <a:ext cx="883405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相關係數分析</a:t>
            </a:r>
            <a:endParaRPr lang="zh-CN" alt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2054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C5486-E87A-41DF-B679-9952FF79A242}" type="datetime1">
              <a:rPr lang="zh-CN" altLang="en-US" smtClean="0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1002963" y="6126163"/>
            <a:ext cx="625475" cy="747712"/>
          </a:xfrm>
          <a:prstGeom prst="rect">
            <a:avLst/>
          </a:prstGeom>
          <a:solidFill>
            <a:srgbClr val="FFCD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2800" dirty="0" smtClean="0">
                <a:cs typeface="Arial" pitchFamily="34" charset="0"/>
                <a:sym typeface="Arial" pitchFamily="34" charset="0"/>
              </a:rPr>
              <a:t>26</a:t>
            </a:r>
            <a:endParaRPr lang="zh-CN" altLang="en-US" sz="2800" dirty="0"/>
          </a:p>
        </p:txBody>
      </p:sp>
      <p:pic>
        <p:nvPicPr>
          <p:cNvPr id="10242" name="Picture 2" descr="https://lh6.googleusercontent.com/UiVVrURZ9eNZEV_Lt7AtH_GMUjM6tbeRAqFfTVwMppKjCgkPurVxy4HiiKECNkuFSzaq7ikjacQTeN3bUwQ3Vgj1RdjperDcQVVr2B1CPUj3mCq0_G9HPlInpruYavCK7qJAbWXL8R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979" y="851573"/>
            <a:ext cx="7429500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直接连接符 22"/>
          <p:cNvSpPr>
            <a:spLocks noChangeShapeType="1"/>
          </p:cNvSpPr>
          <p:nvPr/>
        </p:nvSpPr>
        <p:spPr bwMode="auto">
          <a:xfrm flipH="1">
            <a:off x="11215688" y="592810"/>
            <a:ext cx="100012" cy="258763"/>
          </a:xfrm>
          <a:prstGeom prst="line">
            <a:avLst/>
          </a:prstGeom>
          <a:noFill/>
          <a:ln w="34925" cap="flat" cmpd="sng">
            <a:solidFill>
              <a:srgbClr val="FFCD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文本框 24"/>
          <p:cNvSpPr>
            <a:spLocks noChangeArrowheads="1"/>
          </p:cNvSpPr>
          <p:nvPr/>
        </p:nvSpPr>
        <p:spPr bwMode="auto">
          <a:xfrm>
            <a:off x="10976676" y="1010063"/>
            <a:ext cx="883405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相關係數分析</a:t>
            </a:r>
            <a:endParaRPr lang="zh-CN" alt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8362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文本框 2"/>
          <p:cNvSpPr>
            <a:spLocks noChangeArrowheads="1"/>
          </p:cNvSpPr>
          <p:nvPr/>
        </p:nvSpPr>
        <p:spPr bwMode="auto">
          <a:xfrm>
            <a:off x="579438" y="507098"/>
            <a:ext cx="205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結論</a:t>
            </a:r>
            <a:endParaRPr lang="zh-CN" altLang="en-US" sz="48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 Unicode MS" pitchFamily="34" charset="-122"/>
              <a:sym typeface="Arial Unicode MS" pitchFamily="34" charset="-122"/>
            </a:endParaRPr>
          </a:p>
        </p:txBody>
      </p:sp>
      <p:sp>
        <p:nvSpPr>
          <p:cNvPr id="5125" name="直接连接符 5"/>
          <p:cNvSpPr>
            <a:spLocks noChangeShapeType="1"/>
          </p:cNvSpPr>
          <p:nvPr/>
        </p:nvSpPr>
        <p:spPr bwMode="auto">
          <a:xfrm flipH="1">
            <a:off x="576263" y="685800"/>
            <a:ext cx="100012" cy="258763"/>
          </a:xfrm>
          <a:prstGeom prst="line">
            <a:avLst/>
          </a:prstGeom>
          <a:noFill/>
          <a:ln w="34925" cap="flat" cmpd="sng">
            <a:solidFill>
              <a:srgbClr val="FFCD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8" name="文本框 8"/>
          <p:cNvSpPr>
            <a:spLocks noChangeArrowheads="1"/>
          </p:cNvSpPr>
          <p:nvPr/>
        </p:nvSpPr>
        <p:spPr bwMode="auto">
          <a:xfrm>
            <a:off x="576263" y="1605424"/>
            <a:ext cx="48720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/>
            </a:r>
            <a:br>
              <a:rPr lang="zh-TW" altLang="en-US" sz="36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endParaRPr lang="zh-CN" alt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微软雅黑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FB48AF5-20E6-114D-8DBB-924220684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00" y="0"/>
            <a:ext cx="6134100" cy="687387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094009A7-6939-A148-8A72-6E048FF9474E}"/>
              </a:ext>
            </a:extLst>
          </p:cNvPr>
          <p:cNvSpPr/>
          <p:nvPr/>
        </p:nvSpPr>
        <p:spPr bwMode="auto">
          <a:xfrm>
            <a:off x="6057900" y="0"/>
            <a:ext cx="6133528" cy="6872400"/>
          </a:xfrm>
          <a:prstGeom prst="rect">
            <a:avLst/>
          </a:prstGeom>
          <a:solidFill>
            <a:schemeClr val="accent3">
              <a:alpha val="50196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124" name="矩形 3"/>
          <p:cNvSpPr>
            <a:spLocks noChangeArrowheads="1"/>
          </p:cNvSpPr>
          <p:nvPr/>
        </p:nvSpPr>
        <p:spPr bwMode="auto">
          <a:xfrm>
            <a:off x="11002963" y="6126163"/>
            <a:ext cx="625475" cy="747712"/>
          </a:xfrm>
          <a:prstGeom prst="rect">
            <a:avLst/>
          </a:prstGeom>
          <a:solidFill>
            <a:srgbClr val="FFCD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 smtClean="0">
                <a:cs typeface="Arial" pitchFamily="34" charset="0"/>
                <a:sym typeface="Arial" pitchFamily="34" charset="0"/>
              </a:rPr>
              <a:t>27</a:t>
            </a:r>
            <a:endParaRPr lang="zh-CN" altLang="en-US" sz="2800" dirty="0"/>
          </a:p>
        </p:txBody>
      </p:sp>
      <p:sp>
        <p:nvSpPr>
          <p:cNvPr id="2" name="矩形 1"/>
          <p:cNvSpPr/>
          <p:nvPr/>
        </p:nvSpPr>
        <p:spPr>
          <a:xfrm>
            <a:off x="576263" y="1539653"/>
            <a:ext cx="5214937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sz="28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迴歸</a:t>
            </a:r>
            <a:r>
              <a:rPr lang="zh-TW" altLang="en-US" sz="28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分析出來的結果絕大多數在統計上都不顯著，推測以下原因：</a:t>
            </a:r>
            <a:endParaRPr lang="zh-TW" altLang="en-US" sz="28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TW" altLang="en-US" sz="2800" dirty="0">
                <a:latin typeface="Microsoft JhengHei" charset="-120"/>
                <a:ea typeface="Microsoft JhengHei" charset="-120"/>
                <a:cs typeface="Microsoft JhengHei" charset="-120"/>
              </a:rPr>
              <a:t/>
            </a:r>
            <a:br>
              <a:rPr lang="zh-TW" altLang="en-US" sz="2800" dirty="0">
                <a:latin typeface="Microsoft JhengHei" charset="-120"/>
                <a:ea typeface="Microsoft JhengHei" charset="-120"/>
                <a:cs typeface="Microsoft JhengHei" charset="-120"/>
              </a:rPr>
            </a:br>
            <a:r>
              <a:rPr lang="en-US" altLang="zh-TW" sz="2400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1. </a:t>
            </a:r>
            <a:r>
              <a:rPr lang="zh-TW" altLang="en-US" sz="24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光</a:t>
            </a:r>
            <a:r>
              <a:rPr lang="zh-TW" altLang="en-US" sz="24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靠新聞發生的情緒分數無法看出對價格的</a:t>
            </a:r>
            <a:r>
              <a:rPr lang="zh-TW" altLang="en-US" sz="24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影響</a:t>
            </a:r>
            <a:endParaRPr lang="en-US" altLang="zh-TW" sz="2400" dirty="0" smtClean="0">
              <a:solidFill>
                <a:srgbClr val="00000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altLang="zh-TW" sz="2400" dirty="0" smtClean="0">
              <a:solidFill>
                <a:srgbClr val="00000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TW" altLang="en-US" sz="24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 情緒</a:t>
            </a:r>
            <a:r>
              <a:rPr lang="zh-TW" altLang="en-US" sz="24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分數計算</a:t>
            </a:r>
            <a:r>
              <a:rPr lang="zh-TW" altLang="en-US" sz="24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問題</a:t>
            </a:r>
            <a:endParaRPr lang="en-US" altLang="zh-TW" sz="2400" dirty="0">
              <a:solidFill>
                <a:srgbClr val="00000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zh-TW" altLang="en-US" sz="2400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斷詞</a:t>
            </a:r>
            <a:r>
              <a:rPr lang="zh-TW" altLang="en-US" sz="2400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：使用單字無法準確表達出正負面</a:t>
            </a:r>
          </a:p>
          <a:p>
            <a:pPr marL="800100" lvl="1" indent="-342900">
              <a:buFont typeface="+mj-lt"/>
              <a:buAutoNum type="alphaLcPeriod"/>
            </a:pPr>
            <a:r>
              <a:rPr lang="zh-TW" altLang="en-US" sz="2400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斷句：新聞的句子多半較長，偏中性</a:t>
            </a:r>
          </a:p>
          <a:p>
            <a:pPr marL="800100" lvl="1" indent="-342900">
              <a:buFont typeface="+mj-lt"/>
              <a:buAutoNum type="alphaLcPeriod"/>
            </a:pPr>
            <a:r>
              <a:rPr lang="zh-TW" altLang="en-US" sz="2400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模型配分標準不夠透明</a:t>
            </a:r>
          </a:p>
          <a:p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> </a:t>
            </a:r>
            <a:br>
              <a:rPr lang="zh-TW" altLang="en-US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009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57470" y="2611369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+mj-ea"/>
              </a:rPr>
              <a:t>Thank you for </a:t>
            </a:r>
            <a:r>
              <a:rPr lang="en-US" altLang="zh-TW" dirty="0" smtClean="0">
                <a:solidFill>
                  <a:schemeClr val="bg1"/>
                </a:solidFill>
                <a:latin typeface="+mj-ea"/>
              </a:rPr>
              <a:t>listening~</a:t>
            </a:r>
            <a:endParaRPr lang="zh-TW" altLang="en-US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C5486-E87A-41DF-B679-9952FF79A242}" type="datetime1">
              <a:rPr lang="zh-CN" altLang="en-US" smtClean="0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69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C5486-E87A-41DF-B679-9952FF79A242}" type="datetime1">
              <a:rPr lang="zh-CN" altLang="en-US" smtClean="0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1002963" y="6126163"/>
            <a:ext cx="625475" cy="747712"/>
          </a:xfrm>
          <a:prstGeom prst="rect">
            <a:avLst/>
          </a:prstGeom>
          <a:solidFill>
            <a:srgbClr val="FFCD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2800" dirty="0" smtClean="0">
                <a:cs typeface="Arial" pitchFamily="34" charset="0"/>
                <a:sym typeface="Arial" pitchFamily="34" charset="0"/>
              </a:rPr>
              <a:t>10</a:t>
            </a:r>
            <a:endParaRPr lang="zh-CN" altLang="en-US" sz="2800" dirty="0"/>
          </a:p>
        </p:txBody>
      </p:sp>
      <p:sp>
        <p:nvSpPr>
          <p:cNvPr id="6" name="直接连接符 22"/>
          <p:cNvSpPr>
            <a:spLocks noChangeShapeType="1"/>
          </p:cNvSpPr>
          <p:nvPr/>
        </p:nvSpPr>
        <p:spPr bwMode="auto">
          <a:xfrm flipH="1">
            <a:off x="11215688" y="592810"/>
            <a:ext cx="100012" cy="258763"/>
          </a:xfrm>
          <a:prstGeom prst="line">
            <a:avLst/>
          </a:prstGeom>
          <a:noFill/>
          <a:ln w="34925" cap="flat" cmpd="sng">
            <a:solidFill>
              <a:srgbClr val="FFCD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文本框 24"/>
          <p:cNvSpPr>
            <a:spLocks noChangeArrowheads="1"/>
          </p:cNvSpPr>
          <p:nvPr/>
        </p:nvSpPr>
        <p:spPr bwMode="auto">
          <a:xfrm>
            <a:off x="10976676" y="1010063"/>
            <a:ext cx="883405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補充頁</a:t>
            </a:r>
            <a:endParaRPr lang="zh-CN" alt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021496" y="2943293"/>
            <a:ext cx="6221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2"/>
              </a:rPr>
              <a:t>https://github.com/mengjelee/datasc/tree/master/%E5%B0%88%E6%A1%88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81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65179" y="838093"/>
            <a:ext cx="4185745" cy="917136"/>
          </a:xfrm>
        </p:spPr>
        <p:txBody>
          <a:bodyPr/>
          <a:lstStyle/>
          <a:p>
            <a:pPr algn="ctr"/>
            <a:r>
              <a:rPr kumimoji="1" lang="en-US" altLang="zh-TW" sz="40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2018/ 7~ 2019/ 5</a:t>
            </a:r>
            <a:endParaRPr kumimoji="1" lang="zh-TW" altLang="en-US" sz="40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C5486-E87A-41DF-B679-9952FF79A242}" type="datetime1">
              <a:rPr lang="zh-CN" altLang="en-US" smtClean="0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1002963" y="6126163"/>
            <a:ext cx="625475" cy="747712"/>
          </a:xfrm>
          <a:prstGeom prst="rect">
            <a:avLst/>
          </a:prstGeom>
          <a:solidFill>
            <a:srgbClr val="FFCD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2800" dirty="0" smtClean="0"/>
              <a:t>03</a:t>
            </a:r>
            <a:endParaRPr lang="zh-CN" altLang="en-US" sz="2800" dirty="0"/>
          </a:p>
        </p:txBody>
      </p:sp>
      <p:pic>
        <p:nvPicPr>
          <p:cNvPr id="11268" name="Picture 4" descr="https://lh6.googleusercontent.com/-Ew9viYyySg5AaSZfYRWmJQ4IJrgIWgsGYQvG0AELiaNhBJYH5e6_YX7TrrcuSnQQPpSq_gw4I7SaOH8pYFfvNLA7LPaDK4YS4sZdPqCzEPho08N_ryBAbjOR0p1eXz9CDY8lLyuzj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79" y="2207557"/>
            <a:ext cx="9561585" cy="285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直接连接符 22"/>
          <p:cNvSpPr>
            <a:spLocks noChangeShapeType="1"/>
          </p:cNvSpPr>
          <p:nvPr/>
        </p:nvSpPr>
        <p:spPr bwMode="auto">
          <a:xfrm flipH="1">
            <a:off x="11215688" y="592810"/>
            <a:ext cx="100012" cy="258763"/>
          </a:xfrm>
          <a:prstGeom prst="line">
            <a:avLst/>
          </a:prstGeom>
          <a:noFill/>
          <a:ln w="34925" cap="flat" cmpd="sng">
            <a:solidFill>
              <a:srgbClr val="FFCD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文本框 24"/>
          <p:cNvSpPr>
            <a:spLocks noChangeArrowheads="1"/>
          </p:cNvSpPr>
          <p:nvPr/>
        </p:nvSpPr>
        <p:spPr bwMode="auto">
          <a:xfrm>
            <a:off x="10976676" y="1010063"/>
            <a:ext cx="883405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時事提要</a:t>
            </a:r>
            <a:endParaRPr lang="zh-CN" alt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1396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C5486-E87A-41DF-B679-9952FF79A242}" type="datetime1">
              <a:rPr lang="zh-CN" altLang="en-US" smtClean="0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1002963" y="6126163"/>
            <a:ext cx="625475" cy="747712"/>
          </a:xfrm>
          <a:prstGeom prst="rect">
            <a:avLst/>
          </a:prstGeom>
          <a:solidFill>
            <a:srgbClr val="FFCD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2800" dirty="0" smtClean="0">
                <a:cs typeface="Arial" pitchFamily="34" charset="0"/>
                <a:sym typeface="Arial" pitchFamily="34" charset="0"/>
              </a:rPr>
              <a:t>04</a:t>
            </a:r>
            <a:endParaRPr lang="zh-CN" altLang="en-US" sz="2800" dirty="0"/>
          </a:p>
        </p:txBody>
      </p:sp>
      <p:pic>
        <p:nvPicPr>
          <p:cNvPr id="12290" name="Picture 2" descr="https://lh6.googleusercontent.com/gQ2GsJeDk8sZhQLR1e5m1Ao9aM0nYr7TFUUtdyKH6K4P9AhpD4owcsQ-j7E1YHSZ9KtL5xB6n_JG-cLgQwHTS-n-mnonvrb45l1YMi42B1nHi8K7J4JtSOSkX5OZE1GZF-RxzSFes_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479" y="1690688"/>
            <a:ext cx="4180115" cy="369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lh5.googleusercontent.com/mGbIf4Xx4B2XhgUZm08-HLXVTIBSWea77k-9bicLXH1YUWNCurrryFgQF1OfA64odYKyMoW2RcK8ivRmZ3wofSE1b0QwdeqVRMx_2myyNr9LIIJe5g60wHo_s-tL-0fJnejfO0QSzf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33465"/>
            <a:ext cx="25336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ttps://lh6.googleusercontent.com/VrIlgYAw5MFktgUSmlOOEUzq8zYIeqN4JV3WwY4r67GGMs4BsY1fNUbb4lH4TBnLONdrnu-F655Rf1_s7D644ay9NlkDT6ttisQZA7YmYJ5A47l90qOI7K-jzbklEBfDGH7mi4Cypb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9296" y="2870794"/>
            <a:ext cx="2543175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直接连接符 22"/>
          <p:cNvSpPr>
            <a:spLocks noChangeShapeType="1"/>
          </p:cNvSpPr>
          <p:nvPr/>
        </p:nvSpPr>
        <p:spPr bwMode="auto">
          <a:xfrm flipH="1">
            <a:off x="11215688" y="592810"/>
            <a:ext cx="100012" cy="258763"/>
          </a:xfrm>
          <a:prstGeom prst="line">
            <a:avLst/>
          </a:prstGeom>
          <a:noFill/>
          <a:ln w="34925" cap="flat" cmpd="sng">
            <a:solidFill>
              <a:srgbClr val="FFCD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框 24"/>
          <p:cNvSpPr>
            <a:spLocks noChangeArrowheads="1"/>
          </p:cNvSpPr>
          <p:nvPr/>
        </p:nvSpPr>
        <p:spPr bwMode="auto">
          <a:xfrm>
            <a:off x="10976676" y="1010063"/>
            <a:ext cx="883405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專案概述</a:t>
            </a:r>
            <a:endParaRPr lang="zh-CN" alt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0645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C5486-E87A-41DF-B679-9952FF79A242}" type="datetime1">
              <a:rPr lang="zh-CN" altLang="en-US" smtClean="0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1002963" y="6126163"/>
            <a:ext cx="625475" cy="747712"/>
          </a:xfrm>
          <a:prstGeom prst="rect">
            <a:avLst/>
          </a:prstGeom>
          <a:solidFill>
            <a:srgbClr val="FFCD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2800" dirty="0" smtClean="0">
                <a:cs typeface="Arial" pitchFamily="34" charset="0"/>
                <a:sym typeface="Arial" pitchFamily="34" charset="0"/>
              </a:rPr>
              <a:t>05</a:t>
            </a:r>
            <a:endParaRPr lang="zh-CN" altLang="en-US" sz="2800" dirty="0"/>
          </a:p>
        </p:txBody>
      </p:sp>
      <p:pic>
        <p:nvPicPr>
          <p:cNvPr id="16387" name="Picture 3" descr="https://lh6.googleusercontent.com/yoCki-WUZOr4dUXyxhck_Q6Qjrk0eZ9Nvs2UO_DCwJEzAmi6rUX8uD7dugdG5nRwgLt0q0E8wzwZBTsIdOIBoOIdL1Yx0WYM0dxlkSQZMGQIsEDZcBvIjH2FvtOpspbGQZpVltoQbk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05414"/>
            <a:ext cx="3011419" cy="300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https://lh4.googleusercontent.com/BKXz2PgrDQPIrWT1AaHNjhQyoTzlX2VS_1iP6VcXHSqTP7zBaRbYYMddeDdoSMUPL6sqO1NI__8XMxgmvP8ytR5K_9_0r9dwbyItpaVz0ccg6l2ZpW4HmOqLe4bSeGa8uvDUXHuP_4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882" y="3007550"/>
            <a:ext cx="5361426" cy="301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https://lh3.googleusercontent.com/EIfN1uNXAH3eIqU7Zb46xdSX0mANZ71_8WF8q_xagrP2R8kzdNGXZLqZzQnXwtlQh-zjgBrSPo3bYMp7Akz9mK2MjebiC62WkXv7Bd-MtYzKmKRx0FK3EI8qx8Fr1_jqicOwzRe6c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694413"/>
            <a:ext cx="4450260" cy="262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直接连接符 22"/>
          <p:cNvSpPr>
            <a:spLocks noChangeShapeType="1"/>
          </p:cNvSpPr>
          <p:nvPr/>
        </p:nvSpPr>
        <p:spPr bwMode="auto">
          <a:xfrm flipH="1">
            <a:off x="11215688" y="592810"/>
            <a:ext cx="100012" cy="258763"/>
          </a:xfrm>
          <a:prstGeom prst="line">
            <a:avLst/>
          </a:prstGeom>
          <a:noFill/>
          <a:ln w="34925" cap="flat" cmpd="sng">
            <a:solidFill>
              <a:srgbClr val="FFCD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文本框 24"/>
          <p:cNvSpPr>
            <a:spLocks noChangeArrowheads="1"/>
          </p:cNvSpPr>
          <p:nvPr/>
        </p:nvSpPr>
        <p:spPr bwMode="auto">
          <a:xfrm>
            <a:off x="10976676" y="1010063"/>
            <a:ext cx="883405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專案概述</a:t>
            </a:r>
            <a:endParaRPr lang="zh-CN" alt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4767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C5486-E87A-41DF-B679-9952FF79A242}" type="datetime1">
              <a:rPr lang="zh-CN" altLang="en-US" smtClean="0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1002963" y="6126163"/>
            <a:ext cx="625475" cy="747712"/>
          </a:xfrm>
          <a:prstGeom prst="rect">
            <a:avLst/>
          </a:prstGeom>
          <a:solidFill>
            <a:srgbClr val="FFCD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2800" dirty="0" smtClean="0">
                <a:cs typeface="Arial" pitchFamily="34" charset="0"/>
                <a:sym typeface="Arial" pitchFamily="34" charset="0"/>
              </a:rPr>
              <a:t>06</a:t>
            </a:r>
            <a:endParaRPr lang="zh-CN" altLang="en-US" sz="2800" dirty="0"/>
          </a:p>
        </p:txBody>
      </p:sp>
      <p:sp>
        <p:nvSpPr>
          <p:cNvPr id="9" name="直接连接符 22"/>
          <p:cNvSpPr>
            <a:spLocks noChangeShapeType="1"/>
          </p:cNvSpPr>
          <p:nvPr/>
        </p:nvSpPr>
        <p:spPr bwMode="auto">
          <a:xfrm flipH="1">
            <a:off x="11215688" y="592810"/>
            <a:ext cx="100012" cy="258763"/>
          </a:xfrm>
          <a:prstGeom prst="line">
            <a:avLst/>
          </a:prstGeom>
          <a:noFill/>
          <a:ln w="34925" cap="flat" cmpd="sng">
            <a:solidFill>
              <a:srgbClr val="FFCD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框 24"/>
          <p:cNvSpPr>
            <a:spLocks noChangeArrowheads="1"/>
          </p:cNvSpPr>
          <p:nvPr/>
        </p:nvSpPr>
        <p:spPr bwMode="auto">
          <a:xfrm>
            <a:off x="10976676" y="1010063"/>
            <a:ext cx="883405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專案概述</a:t>
            </a:r>
            <a:endParaRPr lang="zh-CN" alt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7410" name="Picture 2" descr="https://lh3.googleusercontent.com/4eahUkjGhHHTlOuC23WEWuZqr6hRPR9yJZZ0ULQTZI-rAp0CfjRcGmHouD4bnjIMZO3F0lvpVcff3PrCx8U879-3W5iTGGh-Zd7Sx5YjKmNG9_fi3wuzURc-qruBVKbclq47AScVuX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41" y="1254814"/>
            <a:ext cx="3368185" cy="224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s://lh5.googleusercontent.com/pIZYBHVXJ3IBc468OON0RXaQqrrBNuYIj0OdLQ_hFCXzc49L7U-9nYftUbvDlTAWkG5e-IRRRxYfCq4dze5NQ_T2LesNy5d5R9ZDmvdE7NzPaQvb4uE-s6nS5KCrk6xqlRgbtBhw2t8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10" b="25341"/>
          <a:stretch/>
        </p:blipFill>
        <p:spPr bwMode="auto">
          <a:xfrm>
            <a:off x="5727406" y="1999714"/>
            <a:ext cx="3237186" cy="163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https://lh4.googleusercontent.com/0jdb7JJdDZ_i-Adw0pX3cScTFWZW_7-LRl7RI_6htGmIJefbMuoj0Kut06Sa1bsqB8Dbdi0MM4PkKn_LxFE6vw9akCSUCbHYzHploeV4Yxe4UvzIjqlIWrOCBS2sh31S6cnAIgr-wo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2" t="30283" r="9640" b="32690"/>
          <a:stretch/>
        </p:blipFill>
        <p:spPr bwMode="auto">
          <a:xfrm>
            <a:off x="1439435" y="4183653"/>
            <a:ext cx="4467699" cy="217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5999" y="4629001"/>
            <a:ext cx="4309241" cy="128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2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CCC30-A1F5-4AC9-B2EE-A6D5425FE959}" type="slidenum">
              <a:rPr lang="zh-CN" altLang="en-US"/>
              <a:pPr/>
              <a:t>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2291" name="矩形 3"/>
          <p:cNvSpPr>
            <a:spLocks noChangeArrowheads="1"/>
          </p:cNvSpPr>
          <p:nvPr/>
        </p:nvSpPr>
        <p:spPr bwMode="auto">
          <a:xfrm>
            <a:off x="11002963" y="6126163"/>
            <a:ext cx="625475" cy="747712"/>
          </a:xfrm>
          <a:prstGeom prst="rect">
            <a:avLst/>
          </a:prstGeom>
          <a:solidFill>
            <a:srgbClr val="FFCD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2800" dirty="0" smtClean="0">
                <a:cs typeface="Arial" pitchFamily="34" charset="0"/>
                <a:sym typeface="Arial" pitchFamily="34" charset="0"/>
              </a:rPr>
              <a:t>07</a:t>
            </a:r>
            <a:endParaRPr lang="en-US" altLang="zh-CN" sz="2800" dirty="0">
              <a:cs typeface="Arial" pitchFamily="34" charset="0"/>
              <a:sym typeface="Arial" pitchFamily="34" charset="0"/>
            </a:endParaRPr>
          </a:p>
        </p:txBody>
      </p:sp>
      <p:sp>
        <p:nvSpPr>
          <p:cNvPr id="12310" name="直接连接符 22"/>
          <p:cNvSpPr>
            <a:spLocks noChangeShapeType="1"/>
          </p:cNvSpPr>
          <p:nvPr/>
        </p:nvSpPr>
        <p:spPr bwMode="auto">
          <a:xfrm flipH="1">
            <a:off x="576263" y="685800"/>
            <a:ext cx="100012" cy="258763"/>
          </a:xfrm>
          <a:prstGeom prst="line">
            <a:avLst/>
          </a:prstGeom>
          <a:noFill/>
          <a:ln w="34925" cap="flat" cmpd="sng">
            <a:solidFill>
              <a:srgbClr val="FFCD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12" name="文本框 24"/>
          <p:cNvSpPr>
            <a:spLocks noChangeArrowheads="1"/>
          </p:cNvSpPr>
          <p:nvPr/>
        </p:nvSpPr>
        <p:spPr bwMode="auto">
          <a:xfrm>
            <a:off x="771775" y="492015"/>
            <a:ext cx="48847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研究</a:t>
            </a:r>
            <a:r>
              <a:rPr lang="zh-TW" altLang="en-US" sz="3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步驟概述</a:t>
            </a:r>
            <a:endParaRPr lang="zh-CN" alt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313" name="文本框 25"/>
          <p:cNvSpPr>
            <a:spLocks noChangeArrowheads="1"/>
          </p:cNvSpPr>
          <p:nvPr/>
        </p:nvSpPr>
        <p:spPr bwMode="auto">
          <a:xfrm>
            <a:off x="2413001" y="2138205"/>
            <a:ext cx="8788399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一、決定研究標的及</a:t>
            </a:r>
            <a:r>
              <a:rPr lang="zh-TW" altLang="en-US" sz="3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範圍</a:t>
            </a:r>
            <a:r>
              <a:rPr lang="en-US" altLang="zh-TW" sz="3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→ </a:t>
            </a:r>
            <a:r>
              <a:rPr lang="zh-TW" altLang="en-US" sz="3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篩選</a:t>
            </a:r>
            <a:r>
              <a:rPr lang="en-US" altLang="zh-TW" sz="3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ETF</a:t>
            </a:r>
          </a:p>
          <a:p>
            <a:pPr>
              <a:lnSpc>
                <a:spcPct val="150000"/>
              </a:lnSpc>
            </a:pPr>
            <a:r>
              <a:rPr lang="zh-TW" altLang="en-US" sz="3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二、新聞分類 → 找出</a:t>
            </a:r>
            <a:r>
              <a:rPr lang="zh-TW" altLang="en-US" sz="3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正負面新聞並</a:t>
            </a:r>
            <a:r>
              <a:rPr lang="zh-TW" altLang="en-US" sz="3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量化</a:t>
            </a:r>
            <a:endParaRPr lang="en-US" altLang="zh-TW" sz="30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3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三、關聯性顯著程度→</a:t>
            </a:r>
            <a:r>
              <a:rPr lang="en-US" altLang="zh-TW" sz="3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3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統計迴歸分析</a:t>
            </a:r>
            <a:endParaRPr lang="en-US" altLang="zh-TW" sz="3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CCC30-A1F5-4AC9-B2EE-A6D5425FE959}" type="slidenum">
              <a:rPr lang="zh-CN" altLang="en-US"/>
              <a:pPr/>
              <a:t>8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2291" name="矩形 3"/>
          <p:cNvSpPr>
            <a:spLocks noChangeArrowheads="1"/>
          </p:cNvSpPr>
          <p:nvPr/>
        </p:nvSpPr>
        <p:spPr bwMode="auto">
          <a:xfrm>
            <a:off x="11002963" y="6126163"/>
            <a:ext cx="625475" cy="747712"/>
          </a:xfrm>
          <a:prstGeom prst="rect">
            <a:avLst/>
          </a:prstGeom>
          <a:solidFill>
            <a:srgbClr val="FFCD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2800" dirty="0" smtClean="0">
                <a:cs typeface="Arial" pitchFamily="34" charset="0"/>
                <a:sym typeface="Arial" pitchFamily="34" charset="0"/>
              </a:rPr>
              <a:t>08</a:t>
            </a:r>
            <a:endParaRPr lang="en-US" altLang="zh-CN" sz="2800" dirty="0">
              <a:cs typeface="Arial" pitchFamily="34" charset="0"/>
              <a:sym typeface="Arial" pitchFamily="34" charset="0"/>
            </a:endParaRPr>
          </a:p>
        </p:txBody>
      </p:sp>
      <p:sp>
        <p:nvSpPr>
          <p:cNvPr id="12310" name="直接连接符 22"/>
          <p:cNvSpPr>
            <a:spLocks noChangeShapeType="1"/>
          </p:cNvSpPr>
          <p:nvPr/>
        </p:nvSpPr>
        <p:spPr bwMode="auto">
          <a:xfrm flipH="1">
            <a:off x="576263" y="685800"/>
            <a:ext cx="100012" cy="258763"/>
          </a:xfrm>
          <a:prstGeom prst="line">
            <a:avLst/>
          </a:prstGeom>
          <a:noFill/>
          <a:ln w="34925" cap="flat" cmpd="sng">
            <a:solidFill>
              <a:srgbClr val="FFCD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12" name="文本框 24"/>
          <p:cNvSpPr>
            <a:spLocks noChangeArrowheads="1"/>
          </p:cNvSpPr>
          <p:nvPr/>
        </p:nvSpPr>
        <p:spPr bwMode="auto">
          <a:xfrm>
            <a:off x="771775" y="492015"/>
            <a:ext cx="48847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研究</a:t>
            </a:r>
            <a:r>
              <a:rPr lang="zh-TW" altLang="en-US" sz="3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步驟概述</a:t>
            </a:r>
            <a:endParaRPr lang="zh-CN" alt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313" name="文本框 25"/>
          <p:cNvSpPr>
            <a:spLocks noChangeArrowheads="1"/>
          </p:cNvSpPr>
          <p:nvPr/>
        </p:nvSpPr>
        <p:spPr bwMode="auto">
          <a:xfrm>
            <a:off x="2413001" y="2138205"/>
            <a:ext cx="8788399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</a:t>
            </a:r>
            <a:r>
              <a:rPr lang="zh-TW" altLang="en-US" sz="3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、用</a:t>
            </a:r>
            <a:r>
              <a:rPr lang="en-US" altLang="zh-TW" sz="3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python</a:t>
            </a:r>
            <a:r>
              <a:rPr lang="zh-TW" altLang="en-US" sz="3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3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bs4</a:t>
            </a:r>
            <a:r>
              <a:rPr lang="zh-TW" altLang="en-US" sz="3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爬蟲並整理資料</a:t>
            </a:r>
            <a:endParaRPr lang="en-US" altLang="zh-TW" sz="30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3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二、用</a:t>
            </a:r>
            <a:r>
              <a:rPr lang="en-US" altLang="zh-TW" sz="3000" dirty="0" err="1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nltk</a:t>
            </a:r>
            <a:r>
              <a:rPr lang="zh-TW" altLang="en-US" sz="3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情緒分析、</a:t>
            </a:r>
            <a:r>
              <a:rPr lang="en-US" altLang="zh-TW" sz="3000" dirty="0" err="1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kmeans</a:t>
            </a:r>
            <a:r>
              <a:rPr lang="zh-TW" altLang="en-US" sz="3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將新聞屬性分類</a:t>
            </a:r>
            <a:endParaRPr lang="en-US" altLang="zh-TW" sz="30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3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三、用</a:t>
            </a:r>
            <a:r>
              <a:rPr lang="en-US" altLang="zh-TW" sz="3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</a:t>
            </a:r>
            <a:r>
              <a:rPr lang="zh-TW" altLang="en-US" sz="3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語言迴歸分析、</a:t>
            </a:r>
            <a:r>
              <a:rPr lang="en-US" altLang="zh-TW" sz="3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python</a:t>
            </a:r>
            <a:r>
              <a:rPr lang="zh-TW" altLang="en-US" sz="3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計算相關係數</a:t>
            </a:r>
            <a:endParaRPr lang="en-US" altLang="zh-TW" sz="3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481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CCC30-A1F5-4AC9-B2EE-A6D5425FE959}" type="slidenum">
              <a:rPr lang="zh-CN" altLang="en-US"/>
              <a:pPr/>
              <a:t>9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1229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1" t="4521" r="17717" b="136"/>
          <a:stretch>
            <a:fillRect/>
          </a:stretch>
        </p:blipFill>
        <p:spPr bwMode="auto">
          <a:xfrm>
            <a:off x="0" y="0"/>
            <a:ext cx="6294438" cy="68580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矩形 3"/>
          <p:cNvSpPr>
            <a:spLocks noChangeArrowheads="1"/>
          </p:cNvSpPr>
          <p:nvPr/>
        </p:nvSpPr>
        <p:spPr bwMode="auto">
          <a:xfrm>
            <a:off x="11002963" y="6126163"/>
            <a:ext cx="625475" cy="747712"/>
          </a:xfrm>
          <a:prstGeom prst="rect">
            <a:avLst/>
          </a:prstGeom>
          <a:solidFill>
            <a:srgbClr val="FFCD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2800" dirty="0" smtClean="0">
                <a:cs typeface="Arial" pitchFamily="34" charset="0"/>
                <a:sym typeface="Arial" pitchFamily="34" charset="0"/>
              </a:rPr>
              <a:t>09</a:t>
            </a:r>
            <a:endParaRPr lang="en-US" altLang="zh-CN" sz="2800" dirty="0">
              <a:cs typeface="Arial" pitchFamily="34" charset="0"/>
              <a:sym typeface="Arial" pitchFamily="34" charset="0"/>
            </a:endParaRPr>
          </a:p>
        </p:txBody>
      </p:sp>
      <p:sp>
        <p:nvSpPr>
          <p:cNvPr id="12292" name="矩形 4"/>
          <p:cNvSpPr>
            <a:spLocks noChangeArrowheads="1"/>
          </p:cNvSpPr>
          <p:nvPr/>
        </p:nvSpPr>
        <p:spPr bwMode="auto">
          <a:xfrm>
            <a:off x="0" y="0"/>
            <a:ext cx="6294438" cy="6888163"/>
          </a:xfrm>
          <a:prstGeom prst="rect">
            <a:avLst/>
          </a:prstGeom>
          <a:solidFill>
            <a:srgbClr val="D5DBE5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2310" name="直接连接符 22"/>
          <p:cNvSpPr>
            <a:spLocks noChangeShapeType="1"/>
          </p:cNvSpPr>
          <p:nvPr/>
        </p:nvSpPr>
        <p:spPr bwMode="auto">
          <a:xfrm flipH="1">
            <a:off x="576263" y="685800"/>
            <a:ext cx="100012" cy="258763"/>
          </a:xfrm>
          <a:prstGeom prst="line">
            <a:avLst/>
          </a:prstGeom>
          <a:noFill/>
          <a:ln w="34925" cap="flat" cmpd="sng">
            <a:solidFill>
              <a:srgbClr val="FFCD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12" name="文本框 24"/>
          <p:cNvSpPr>
            <a:spLocks noChangeArrowheads="1"/>
          </p:cNvSpPr>
          <p:nvPr/>
        </p:nvSpPr>
        <p:spPr bwMode="auto">
          <a:xfrm>
            <a:off x="771775" y="492015"/>
            <a:ext cx="48847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研究步驟</a:t>
            </a:r>
            <a:endParaRPr lang="zh-CN" alt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313" name="文本框 25"/>
          <p:cNvSpPr>
            <a:spLocks noChangeArrowheads="1"/>
          </p:cNvSpPr>
          <p:nvPr/>
        </p:nvSpPr>
        <p:spPr bwMode="auto">
          <a:xfrm>
            <a:off x="6870701" y="944563"/>
            <a:ext cx="4872038" cy="5124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TW" altLang="en-US" sz="3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一、決定研究標的及範圍：</a:t>
            </a:r>
            <a:endParaRPr lang="en-US" altLang="zh-TW" sz="3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sz="3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→ </a:t>
            </a:r>
            <a:r>
              <a:rPr lang="zh-TW" altLang="en-US" sz="3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篩選</a:t>
            </a:r>
            <a:r>
              <a:rPr lang="en-US" altLang="zh-TW" sz="3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ETF </a:t>
            </a:r>
          </a:p>
          <a:p>
            <a:pPr lvl="1"/>
            <a:endParaRPr lang="en-US" altLang="zh-TW" sz="2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altLang="zh-TW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不同</a:t>
            </a:r>
            <a:r>
              <a:rPr lang="zh-TW" altLang="en-US" sz="2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地區</a:t>
            </a:r>
            <a:endParaRPr lang="en-US" altLang="zh-TW" sz="24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buFont typeface="Arial" charset="0"/>
              <a:buChar char="•"/>
            </a:pPr>
            <a:endParaRPr lang="en-US" altLang="zh-TW" sz="2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altLang="zh-TW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不同資產</a:t>
            </a:r>
            <a:r>
              <a:rPr lang="zh-TW" altLang="en-US" sz="2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類別 </a:t>
            </a:r>
            <a:r>
              <a:rPr lang="en-US" altLang="zh-TW" sz="2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</a:t>
            </a:r>
            <a:r>
              <a:rPr lang="en-US" altLang="zh-TW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 Bond, </a:t>
            </a:r>
            <a:r>
              <a:rPr lang="en-US" altLang="zh-TW" sz="2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Equity...</a:t>
            </a:r>
          </a:p>
          <a:p>
            <a:pPr marL="800100" lvl="1" indent="-342900">
              <a:buFont typeface="Arial" charset="0"/>
              <a:buChar char="•"/>
            </a:pPr>
            <a:endParaRPr lang="en-US" altLang="zh-TW" sz="2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altLang="zh-TW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指數型</a:t>
            </a:r>
            <a:endParaRPr lang="en-US" altLang="zh-TW" sz="24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buFont typeface="Arial" charset="0"/>
              <a:buChar char="•"/>
            </a:pPr>
            <a:endParaRPr lang="en-US" altLang="zh-TW" sz="2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altLang="zh-TW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不同產業 </a:t>
            </a:r>
            <a:r>
              <a:rPr lang="en-US" altLang="zh-TW" sz="2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</a:t>
            </a:r>
            <a:r>
              <a:rPr lang="en-US" altLang="zh-TW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 FB</a:t>
            </a:r>
            <a:r>
              <a:rPr lang="zh-TW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科技、金融、摩台</a:t>
            </a: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3A9FC872-62C9-0C43-8583-E5363C87513F}"/>
              </a:ext>
            </a:extLst>
          </p:cNvPr>
          <p:cNvGrpSpPr/>
          <p:nvPr/>
        </p:nvGrpSpPr>
        <p:grpSpPr>
          <a:xfrm>
            <a:off x="1595438" y="1876425"/>
            <a:ext cx="3103562" cy="3105150"/>
            <a:chOff x="1401763" y="1876425"/>
            <a:chExt cx="3103562" cy="3105150"/>
          </a:xfrm>
        </p:grpSpPr>
        <p:sp>
          <p:nvSpPr>
            <p:cNvPr id="13" name="椭圆 6"/>
            <p:cNvSpPr>
              <a:spLocks noChangeArrowheads="1"/>
            </p:cNvSpPr>
            <p:nvPr/>
          </p:nvSpPr>
          <p:spPr bwMode="auto">
            <a:xfrm>
              <a:off x="1401763" y="1876425"/>
              <a:ext cx="3103562" cy="3105150"/>
            </a:xfrm>
            <a:prstGeom prst="ellipse">
              <a:avLst/>
            </a:prstGeom>
            <a:solidFill>
              <a:schemeClr val="tx1"/>
            </a:solidFill>
            <a:ln w="19050" cap="flat" cmpd="sng">
              <a:solidFill>
                <a:srgbClr val="A5A5A5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4506524B-569F-9C43-9CF9-B54C00030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0555" y="2614839"/>
              <a:ext cx="1625978" cy="1625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324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">
      <a:dk1>
        <a:srgbClr val="44546A"/>
      </a:dk1>
      <a:lt1>
        <a:srgbClr val="FFFFFF"/>
      </a:lt1>
      <a:dk2>
        <a:srgbClr val="000000"/>
      </a:dk2>
      <a:lt2>
        <a:srgbClr val="E7E6E6"/>
      </a:lt2>
      <a:accent1>
        <a:srgbClr val="5B9BD5"/>
      </a:accent1>
      <a:accent2>
        <a:srgbClr val="ED7D31"/>
      </a:accent2>
      <a:accent3>
        <a:srgbClr val="AAAAAA"/>
      </a:accent3>
      <a:accent4>
        <a:srgbClr val="DADADA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">
      <a:dk1>
        <a:srgbClr val="44546A"/>
      </a:dk1>
      <a:lt1>
        <a:srgbClr val="FFFFFF"/>
      </a:lt1>
      <a:dk2>
        <a:srgbClr val="000000"/>
      </a:dk2>
      <a:lt2>
        <a:srgbClr val="E7E6E6"/>
      </a:lt2>
      <a:accent1>
        <a:srgbClr val="5B9BD5"/>
      </a:accent1>
      <a:accent2>
        <a:srgbClr val="ED7D31"/>
      </a:accent2>
      <a:accent3>
        <a:srgbClr val="AAAAAA"/>
      </a:accent3>
      <a:accent4>
        <a:srgbClr val="DADADA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1494</TotalTime>
  <Pages>0</Pages>
  <Words>1005</Words>
  <Characters>0</Characters>
  <Application>Microsoft Office PowerPoint</Application>
  <DocSecurity>0</DocSecurity>
  <PresentationFormat>寬螢幕</PresentationFormat>
  <Lines>0</Lines>
  <Paragraphs>283</Paragraphs>
  <Slides>29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6" baseType="lpstr">
      <vt:lpstr>Arial Unicode MS</vt:lpstr>
      <vt:lpstr>微软雅黑</vt:lpstr>
      <vt:lpstr>宋体</vt:lpstr>
      <vt:lpstr>Microsoft JhengHei</vt:lpstr>
      <vt:lpstr>新細明體</vt:lpstr>
      <vt:lpstr>Arial</vt:lpstr>
      <vt:lpstr>Office 主题</vt:lpstr>
      <vt:lpstr>PowerPoint 簡報</vt:lpstr>
      <vt:lpstr>PowerPoint 簡報</vt:lpstr>
      <vt:lpstr>2018/ 7~ 2019/ 5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Thank you for listening~</vt:lpstr>
      <vt:lpstr>PowerPoint 簡報</vt:lpstr>
    </vt:vector>
  </TitlesOfParts>
  <Company>Microsoft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clover</dc:creator>
  <cp:lastModifiedBy>Will</cp:lastModifiedBy>
  <cp:revision>86</cp:revision>
  <cp:lastPrinted>2019-05-15T11:09:11Z</cp:lastPrinted>
  <dcterms:created xsi:type="dcterms:W3CDTF">2014-03-23T12:34:00Z</dcterms:created>
  <dcterms:modified xsi:type="dcterms:W3CDTF">2019-06-13T02:02:32Z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2052-9.1.0.4953</vt:lpwstr>
  </property>
</Properties>
</file>